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319" r:id="rId2"/>
    <p:sldId id="315" r:id="rId3"/>
    <p:sldId id="320" r:id="rId4"/>
    <p:sldId id="280" r:id="rId5"/>
    <p:sldId id="314" r:id="rId6"/>
    <p:sldId id="312" r:id="rId7"/>
    <p:sldId id="318" r:id="rId8"/>
    <p:sldId id="297" r:id="rId9"/>
    <p:sldId id="310" r:id="rId10"/>
  </p:sldIdLst>
  <p:sldSz cx="9144000" cy="5143500" type="screen16x9"/>
  <p:notesSz cx="20104100" cy="11309350"/>
  <p:defaultTextStyle>
    <a:defPPr>
      <a:defRPr lang="pt-BR"/>
    </a:defPPr>
    <a:lvl1pPr marL="0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1pPr>
    <a:lvl2pPr marL="207935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2pPr>
    <a:lvl3pPr marL="415869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3pPr>
    <a:lvl4pPr marL="623804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4pPr>
    <a:lvl5pPr marL="831738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5pPr>
    <a:lvl6pPr marL="1039673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6pPr>
    <a:lvl7pPr marL="1247607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7pPr>
    <a:lvl8pPr marL="1455542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8pPr>
    <a:lvl9pPr marL="1663476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6BAF"/>
    <a:srgbClr val="D9D9D9"/>
    <a:srgbClr val="0E7DD0"/>
    <a:srgbClr val="FF3300"/>
    <a:srgbClr val="727275"/>
    <a:srgbClr val="0D6AB0"/>
    <a:srgbClr val="FFD700"/>
    <a:srgbClr val="008080"/>
    <a:srgbClr val="004C4C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97" autoAdjust="0"/>
    <p:restoredTop sz="94660"/>
  </p:normalViewPr>
  <p:slideViewPr>
    <p:cSldViewPr>
      <p:cViewPr>
        <p:scale>
          <a:sx n="100" d="100"/>
          <a:sy n="100" d="100"/>
        </p:scale>
        <p:origin x="480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6E2179-50C1-490C-9A74-7EC87AAF77E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8D7FCA2-E638-47AF-8494-5979A44AE062}">
      <dgm:prSet phldrT="[Texto]" custT="1"/>
      <dgm:spPr/>
      <dgm:t>
        <a:bodyPr/>
        <a:lstStyle/>
        <a:p>
          <a:r>
            <a:rPr lang="pt-BR" sz="1200" b="1" dirty="0" smtClean="0"/>
            <a:t>Medição Inicial</a:t>
          </a:r>
          <a:endParaRPr lang="pt-BR" sz="1200" b="1" dirty="0"/>
        </a:p>
      </dgm:t>
    </dgm:pt>
    <dgm:pt modelId="{D9EAC6B1-6A80-48B1-B217-D91822EA5343}" type="parTrans" cxnId="{3FAADE56-61D2-4964-AAF0-D9F62D1D5D3C}">
      <dgm:prSet/>
      <dgm:spPr/>
      <dgm:t>
        <a:bodyPr/>
        <a:lstStyle/>
        <a:p>
          <a:endParaRPr lang="pt-BR" sz="1200" b="1"/>
        </a:p>
      </dgm:t>
    </dgm:pt>
    <dgm:pt modelId="{3A1FA9A9-DBA9-43D4-BA07-D6E6AC97527A}" type="sibTrans" cxnId="{3FAADE56-61D2-4964-AAF0-D9F62D1D5D3C}">
      <dgm:prSet/>
      <dgm:spPr/>
      <dgm:t>
        <a:bodyPr/>
        <a:lstStyle/>
        <a:p>
          <a:endParaRPr lang="pt-BR" sz="1200" b="1"/>
        </a:p>
      </dgm:t>
    </dgm:pt>
    <dgm:pt modelId="{F97F2E5A-CC5F-4D06-83D1-A17331A83A61}">
      <dgm:prSet phldrT="[Texto]" custT="1"/>
      <dgm:spPr/>
      <dgm:t>
        <a:bodyPr/>
        <a:lstStyle/>
        <a:p>
          <a:r>
            <a:rPr lang="pt-BR" sz="1100" b="1" dirty="0" smtClean="0"/>
            <a:t>Caça-Vazamentos e Racionalização</a:t>
          </a:r>
          <a:endParaRPr lang="pt-BR" sz="1100" b="1" dirty="0"/>
        </a:p>
      </dgm:t>
    </dgm:pt>
    <dgm:pt modelId="{C7586A12-E7B3-409C-8605-52165480FC55}" type="parTrans" cxnId="{84566FAA-E75A-4C91-9276-54535648DDCD}">
      <dgm:prSet/>
      <dgm:spPr/>
      <dgm:t>
        <a:bodyPr/>
        <a:lstStyle/>
        <a:p>
          <a:endParaRPr lang="pt-BR" sz="1200" b="1"/>
        </a:p>
      </dgm:t>
    </dgm:pt>
    <dgm:pt modelId="{8AEE5722-083D-4C57-8D9B-94A3E2E5915D}" type="sibTrans" cxnId="{84566FAA-E75A-4C91-9276-54535648DDCD}">
      <dgm:prSet/>
      <dgm:spPr/>
      <dgm:t>
        <a:bodyPr/>
        <a:lstStyle/>
        <a:p>
          <a:endParaRPr lang="pt-BR" sz="1200" b="1"/>
        </a:p>
      </dgm:t>
    </dgm:pt>
    <dgm:pt modelId="{329330A6-93A0-4AF7-AFA5-58C677D43D15}">
      <dgm:prSet phldrT="[Texto]" custT="1"/>
      <dgm:spPr/>
      <dgm:t>
        <a:bodyPr/>
        <a:lstStyle/>
        <a:p>
          <a:r>
            <a:rPr lang="pt-BR" sz="1100" b="1" dirty="0" smtClean="0"/>
            <a:t>Medição Final (Comprovação dos Ganhos)</a:t>
          </a:r>
          <a:endParaRPr lang="pt-BR" sz="1100" b="1" dirty="0"/>
        </a:p>
      </dgm:t>
    </dgm:pt>
    <dgm:pt modelId="{1BF217CF-A2AA-4529-B044-0F2675941B76}" type="parTrans" cxnId="{0A77B780-C96A-4D9B-9164-BBAF0585FF24}">
      <dgm:prSet/>
      <dgm:spPr/>
      <dgm:t>
        <a:bodyPr/>
        <a:lstStyle/>
        <a:p>
          <a:endParaRPr lang="pt-BR" sz="1200" b="1"/>
        </a:p>
      </dgm:t>
    </dgm:pt>
    <dgm:pt modelId="{ECC2866D-0199-4370-BD3A-5C5380434BB1}" type="sibTrans" cxnId="{0A77B780-C96A-4D9B-9164-BBAF0585FF24}">
      <dgm:prSet/>
      <dgm:spPr/>
      <dgm:t>
        <a:bodyPr/>
        <a:lstStyle/>
        <a:p>
          <a:endParaRPr lang="pt-BR" sz="1200" b="1"/>
        </a:p>
      </dgm:t>
    </dgm:pt>
    <dgm:pt modelId="{6349599A-12E0-4DBA-BD2C-CDE6E919C024}">
      <dgm:prSet phldrT="[Texto]" custT="1"/>
      <dgm:spPr/>
      <dgm:t>
        <a:bodyPr/>
        <a:lstStyle/>
        <a:p>
          <a:r>
            <a:rPr lang="pt-BR" sz="1100" b="1" dirty="0" smtClean="0"/>
            <a:t>Relatório das Racionalização do Consumo</a:t>
          </a:r>
          <a:endParaRPr lang="pt-BR" sz="1100" b="1" dirty="0"/>
        </a:p>
      </dgm:t>
    </dgm:pt>
    <dgm:pt modelId="{A05C2E91-BC67-4F8E-BE3D-6E0C781C30DA}" type="parTrans" cxnId="{4B64A58D-0F76-4392-8158-E996F59DC487}">
      <dgm:prSet/>
      <dgm:spPr/>
      <dgm:t>
        <a:bodyPr/>
        <a:lstStyle/>
        <a:p>
          <a:endParaRPr lang="pt-BR" sz="1200" b="1"/>
        </a:p>
      </dgm:t>
    </dgm:pt>
    <dgm:pt modelId="{70353DE1-C409-49E5-8673-D678AD263976}" type="sibTrans" cxnId="{4B64A58D-0F76-4392-8158-E996F59DC487}">
      <dgm:prSet/>
      <dgm:spPr/>
      <dgm:t>
        <a:bodyPr/>
        <a:lstStyle/>
        <a:p>
          <a:endParaRPr lang="pt-BR" sz="1200" b="1"/>
        </a:p>
      </dgm:t>
    </dgm:pt>
    <dgm:pt modelId="{2009DBB7-1784-49D5-A1BE-6D05A872A5F8}">
      <dgm:prSet phldrT="[Texto]" custT="1"/>
      <dgm:spPr/>
      <dgm:t>
        <a:bodyPr/>
        <a:lstStyle/>
        <a:p>
          <a:r>
            <a:rPr lang="pt-BR" sz="1000" b="1" dirty="0" smtClean="0"/>
            <a:t>Ajustes de Operação dos Compressores</a:t>
          </a:r>
          <a:endParaRPr lang="pt-BR" sz="1000" b="1" dirty="0"/>
        </a:p>
      </dgm:t>
    </dgm:pt>
    <dgm:pt modelId="{CA0828BD-6925-4744-BF8B-08433EB51110}" type="parTrans" cxnId="{9844A9F8-A146-464C-A539-C585E2590A40}">
      <dgm:prSet/>
      <dgm:spPr/>
      <dgm:t>
        <a:bodyPr/>
        <a:lstStyle/>
        <a:p>
          <a:endParaRPr lang="pt-BR" sz="1200"/>
        </a:p>
      </dgm:t>
    </dgm:pt>
    <dgm:pt modelId="{9A5C2F45-D975-43E2-9173-99A68D642913}" type="sibTrans" cxnId="{9844A9F8-A146-464C-A539-C585E2590A40}">
      <dgm:prSet/>
      <dgm:spPr/>
      <dgm:t>
        <a:bodyPr/>
        <a:lstStyle/>
        <a:p>
          <a:endParaRPr lang="pt-BR" sz="1200"/>
        </a:p>
      </dgm:t>
    </dgm:pt>
    <dgm:pt modelId="{12D7484C-7EC9-41B8-8D95-A9F1EFEE48D9}">
      <dgm:prSet phldrT="[Texto]" custT="1"/>
      <dgm:spPr/>
      <dgm:t>
        <a:bodyPr/>
        <a:lstStyle/>
        <a:p>
          <a:r>
            <a:rPr lang="pt-BR" sz="1000" b="1" dirty="0" smtClean="0"/>
            <a:t>Reunião e Palestra de Conscientização</a:t>
          </a:r>
          <a:endParaRPr lang="pt-BR" sz="1000" b="1" dirty="0"/>
        </a:p>
      </dgm:t>
    </dgm:pt>
    <dgm:pt modelId="{DBB0440F-A39F-4F56-8670-27E774FB3784}" type="parTrans" cxnId="{0C517D1D-9905-44F1-8024-CAF2DA0C4F9D}">
      <dgm:prSet/>
      <dgm:spPr/>
      <dgm:t>
        <a:bodyPr/>
        <a:lstStyle/>
        <a:p>
          <a:endParaRPr lang="pt-BR"/>
        </a:p>
      </dgm:t>
    </dgm:pt>
    <dgm:pt modelId="{C94AE9C9-7E92-48E8-93F8-03FDBB2979B0}" type="sibTrans" cxnId="{0C517D1D-9905-44F1-8024-CAF2DA0C4F9D}">
      <dgm:prSet/>
      <dgm:spPr/>
      <dgm:t>
        <a:bodyPr/>
        <a:lstStyle/>
        <a:p>
          <a:endParaRPr lang="pt-BR"/>
        </a:p>
      </dgm:t>
    </dgm:pt>
    <dgm:pt modelId="{484FC502-9B83-48FF-8E6C-A65061FEE813}" type="pres">
      <dgm:prSet presAssocID="{9A6E2179-50C1-490C-9A74-7EC87AAF77E3}" presName="Name0" presStyleCnt="0">
        <dgm:presLayoutVars>
          <dgm:dir/>
          <dgm:animLvl val="lvl"/>
          <dgm:resizeHandles val="exact"/>
        </dgm:presLayoutVars>
      </dgm:prSet>
      <dgm:spPr/>
    </dgm:pt>
    <dgm:pt modelId="{294F0024-EFD7-4005-905D-70D15DE93716}" type="pres">
      <dgm:prSet presAssocID="{E8D7FCA2-E638-47AF-8494-5979A44AE062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2D337EE-AFB1-45EE-8DF9-7D4AE61331DE}" type="pres">
      <dgm:prSet presAssocID="{3A1FA9A9-DBA9-43D4-BA07-D6E6AC97527A}" presName="parTxOnlySpace" presStyleCnt="0"/>
      <dgm:spPr/>
    </dgm:pt>
    <dgm:pt modelId="{7B424856-9017-41DD-8719-7A3D2FFAE469}" type="pres">
      <dgm:prSet presAssocID="{F97F2E5A-CC5F-4D06-83D1-A17331A83A61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7416C8D-5BD6-401E-B93E-E70FF018A171}" type="pres">
      <dgm:prSet presAssocID="{8AEE5722-083D-4C57-8D9B-94A3E2E5915D}" presName="parTxOnlySpace" presStyleCnt="0"/>
      <dgm:spPr/>
    </dgm:pt>
    <dgm:pt modelId="{8DF721EC-BCB5-499F-8741-888E6FC64FB6}" type="pres">
      <dgm:prSet presAssocID="{2009DBB7-1784-49D5-A1BE-6D05A872A5F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315F35A-94F0-466D-9C58-0348A925233E}" type="pres">
      <dgm:prSet presAssocID="{9A5C2F45-D975-43E2-9173-99A68D642913}" presName="parTxOnlySpace" presStyleCnt="0"/>
      <dgm:spPr/>
    </dgm:pt>
    <dgm:pt modelId="{0A08E9B8-5939-4A93-A6E6-AF68B454C55D}" type="pres">
      <dgm:prSet presAssocID="{12D7484C-7EC9-41B8-8D95-A9F1EFEE48D9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C8558B0-3219-4E22-AF10-17CF209683E3}" type="pres">
      <dgm:prSet presAssocID="{C94AE9C9-7E92-48E8-93F8-03FDBB2979B0}" presName="parTxOnlySpace" presStyleCnt="0"/>
      <dgm:spPr/>
    </dgm:pt>
    <dgm:pt modelId="{95076FF3-B1C8-4EE0-BA60-77BE6E0861C0}" type="pres">
      <dgm:prSet presAssocID="{6349599A-12E0-4DBA-BD2C-CDE6E919C02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F72C74F-0EE8-47BD-BDDE-A9677B1324DE}" type="pres">
      <dgm:prSet presAssocID="{70353DE1-C409-49E5-8673-D678AD263976}" presName="parTxOnlySpace" presStyleCnt="0"/>
      <dgm:spPr/>
    </dgm:pt>
    <dgm:pt modelId="{8D4919C0-A920-41B1-97D1-FD1E77D2A599}" type="pres">
      <dgm:prSet presAssocID="{329330A6-93A0-4AF7-AFA5-58C677D43D1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C60A144-515A-45AA-9637-C52ECB55B9EF}" type="presOf" srcId="{F97F2E5A-CC5F-4D06-83D1-A17331A83A61}" destId="{7B424856-9017-41DD-8719-7A3D2FFAE469}" srcOrd="0" destOrd="0" presId="urn:microsoft.com/office/officeart/2005/8/layout/chevron1"/>
    <dgm:cxn modelId="{0C517D1D-9905-44F1-8024-CAF2DA0C4F9D}" srcId="{9A6E2179-50C1-490C-9A74-7EC87AAF77E3}" destId="{12D7484C-7EC9-41B8-8D95-A9F1EFEE48D9}" srcOrd="3" destOrd="0" parTransId="{DBB0440F-A39F-4F56-8670-27E774FB3784}" sibTransId="{C94AE9C9-7E92-48E8-93F8-03FDBB2979B0}"/>
    <dgm:cxn modelId="{ED7ED10E-3771-4861-8FC3-2D5251401822}" type="presOf" srcId="{9A6E2179-50C1-490C-9A74-7EC87AAF77E3}" destId="{484FC502-9B83-48FF-8E6C-A65061FEE813}" srcOrd="0" destOrd="0" presId="urn:microsoft.com/office/officeart/2005/8/layout/chevron1"/>
    <dgm:cxn modelId="{84566FAA-E75A-4C91-9276-54535648DDCD}" srcId="{9A6E2179-50C1-490C-9A74-7EC87AAF77E3}" destId="{F97F2E5A-CC5F-4D06-83D1-A17331A83A61}" srcOrd="1" destOrd="0" parTransId="{C7586A12-E7B3-409C-8605-52165480FC55}" sibTransId="{8AEE5722-083D-4C57-8D9B-94A3E2E5915D}"/>
    <dgm:cxn modelId="{3E00610D-A56A-4ED2-AA46-A9B0955F3F19}" type="presOf" srcId="{2009DBB7-1784-49D5-A1BE-6D05A872A5F8}" destId="{8DF721EC-BCB5-499F-8741-888E6FC64FB6}" srcOrd="0" destOrd="0" presId="urn:microsoft.com/office/officeart/2005/8/layout/chevron1"/>
    <dgm:cxn modelId="{01459505-2CE3-4A95-925E-14D9B5C35A95}" type="presOf" srcId="{6349599A-12E0-4DBA-BD2C-CDE6E919C024}" destId="{95076FF3-B1C8-4EE0-BA60-77BE6E0861C0}" srcOrd="0" destOrd="0" presId="urn:microsoft.com/office/officeart/2005/8/layout/chevron1"/>
    <dgm:cxn modelId="{3DD011BC-5B0C-4EBB-B772-A8D53530561E}" type="presOf" srcId="{329330A6-93A0-4AF7-AFA5-58C677D43D15}" destId="{8D4919C0-A920-41B1-97D1-FD1E77D2A599}" srcOrd="0" destOrd="0" presId="urn:microsoft.com/office/officeart/2005/8/layout/chevron1"/>
    <dgm:cxn modelId="{0A77B780-C96A-4D9B-9164-BBAF0585FF24}" srcId="{9A6E2179-50C1-490C-9A74-7EC87AAF77E3}" destId="{329330A6-93A0-4AF7-AFA5-58C677D43D15}" srcOrd="5" destOrd="0" parTransId="{1BF217CF-A2AA-4529-B044-0F2675941B76}" sibTransId="{ECC2866D-0199-4370-BD3A-5C5380434BB1}"/>
    <dgm:cxn modelId="{5E5C2691-36D0-456F-813C-B663BB699010}" type="presOf" srcId="{E8D7FCA2-E638-47AF-8494-5979A44AE062}" destId="{294F0024-EFD7-4005-905D-70D15DE93716}" srcOrd="0" destOrd="0" presId="urn:microsoft.com/office/officeart/2005/8/layout/chevron1"/>
    <dgm:cxn modelId="{5943CE71-ACDC-4061-A903-297069BA3063}" type="presOf" srcId="{12D7484C-7EC9-41B8-8D95-A9F1EFEE48D9}" destId="{0A08E9B8-5939-4A93-A6E6-AF68B454C55D}" srcOrd="0" destOrd="0" presId="urn:microsoft.com/office/officeart/2005/8/layout/chevron1"/>
    <dgm:cxn modelId="{3FAADE56-61D2-4964-AAF0-D9F62D1D5D3C}" srcId="{9A6E2179-50C1-490C-9A74-7EC87AAF77E3}" destId="{E8D7FCA2-E638-47AF-8494-5979A44AE062}" srcOrd="0" destOrd="0" parTransId="{D9EAC6B1-6A80-48B1-B217-D91822EA5343}" sibTransId="{3A1FA9A9-DBA9-43D4-BA07-D6E6AC97527A}"/>
    <dgm:cxn modelId="{4B64A58D-0F76-4392-8158-E996F59DC487}" srcId="{9A6E2179-50C1-490C-9A74-7EC87AAF77E3}" destId="{6349599A-12E0-4DBA-BD2C-CDE6E919C024}" srcOrd="4" destOrd="0" parTransId="{A05C2E91-BC67-4F8E-BE3D-6E0C781C30DA}" sibTransId="{70353DE1-C409-49E5-8673-D678AD263976}"/>
    <dgm:cxn modelId="{9844A9F8-A146-464C-A539-C585E2590A40}" srcId="{9A6E2179-50C1-490C-9A74-7EC87AAF77E3}" destId="{2009DBB7-1784-49D5-A1BE-6D05A872A5F8}" srcOrd="2" destOrd="0" parTransId="{CA0828BD-6925-4744-BF8B-08433EB51110}" sibTransId="{9A5C2F45-D975-43E2-9173-99A68D642913}"/>
    <dgm:cxn modelId="{C3768B9D-4BD9-4AA2-A965-80699B55E975}" type="presParOf" srcId="{484FC502-9B83-48FF-8E6C-A65061FEE813}" destId="{294F0024-EFD7-4005-905D-70D15DE93716}" srcOrd="0" destOrd="0" presId="urn:microsoft.com/office/officeart/2005/8/layout/chevron1"/>
    <dgm:cxn modelId="{C4203D39-0BF9-4195-863E-62DA740286A7}" type="presParOf" srcId="{484FC502-9B83-48FF-8E6C-A65061FEE813}" destId="{F2D337EE-AFB1-45EE-8DF9-7D4AE61331DE}" srcOrd="1" destOrd="0" presId="urn:microsoft.com/office/officeart/2005/8/layout/chevron1"/>
    <dgm:cxn modelId="{2331B58E-C219-4F0A-80BB-AB163F5C66BB}" type="presParOf" srcId="{484FC502-9B83-48FF-8E6C-A65061FEE813}" destId="{7B424856-9017-41DD-8719-7A3D2FFAE469}" srcOrd="2" destOrd="0" presId="urn:microsoft.com/office/officeart/2005/8/layout/chevron1"/>
    <dgm:cxn modelId="{D5824DA3-3FE6-40AC-9000-1016FEEA1354}" type="presParOf" srcId="{484FC502-9B83-48FF-8E6C-A65061FEE813}" destId="{07416C8D-5BD6-401E-B93E-E70FF018A171}" srcOrd="3" destOrd="0" presId="urn:microsoft.com/office/officeart/2005/8/layout/chevron1"/>
    <dgm:cxn modelId="{CFCABC6A-C05F-459F-96C0-69AA5648D4C5}" type="presParOf" srcId="{484FC502-9B83-48FF-8E6C-A65061FEE813}" destId="{8DF721EC-BCB5-499F-8741-888E6FC64FB6}" srcOrd="4" destOrd="0" presId="urn:microsoft.com/office/officeart/2005/8/layout/chevron1"/>
    <dgm:cxn modelId="{9ABE97F3-C123-4900-91DD-30E3E1904B00}" type="presParOf" srcId="{484FC502-9B83-48FF-8E6C-A65061FEE813}" destId="{5315F35A-94F0-466D-9C58-0348A925233E}" srcOrd="5" destOrd="0" presId="urn:microsoft.com/office/officeart/2005/8/layout/chevron1"/>
    <dgm:cxn modelId="{C3053FDE-17C0-4C9E-A12B-D77104375FD7}" type="presParOf" srcId="{484FC502-9B83-48FF-8E6C-A65061FEE813}" destId="{0A08E9B8-5939-4A93-A6E6-AF68B454C55D}" srcOrd="6" destOrd="0" presId="urn:microsoft.com/office/officeart/2005/8/layout/chevron1"/>
    <dgm:cxn modelId="{C79F40A0-8937-4599-9D72-F16360996F60}" type="presParOf" srcId="{484FC502-9B83-48FF-8E6C-A65061FEE813}" destId="{4C8558B0-3219-4E22-AF10-17CF209683E3}" srcOrd="7" destOrd="0" presId="urn:microsoft.com/office/officeart/2005/8/layout/chevron1"/>
    <dgm:cxn modelId="{CB366B9E-B681-40A7-AD6E-7E3F43363DB0}" type="presParOf" srcId="{484FC502-9B83-48FF-8E6C-A65061FEE813}" destId="{95076FF3-B1C8-4EE0-BA60-77BE6E0861C0}" srcOrd="8" destOrd="0" presId="urn:microsoft.com/office/officeart/2005/8/layout/chevron1"/>
    <dgm:cxn modelId="{C271665A-438C-4719-8B81-EDF91577E054}" type="presParOf" srcId="{484FC502-9B83-48FF-8E6C-A65061FEE813}" destId="{CF72C74F-0EE8-47BD-BDDE-A9677B1324DE}" srcOrd="9" destOrd="0" presId="urn:microsoft.com/office/officeart/2005/8/layout/chevron1"/>
    <dgm:cxn modelId="{1EFC9245-3AD5-4664-ADD0-893282E4BFCD}" type="presParOf" srcId="{484FC502-9B83-48FF-8E6C-A65061FEE813}" destId="{8D4919C0-A920-41B1-97D1-FD1E77D2A599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4F0024-EFD7-4005-905D-70D15DE93716}">
      <dsp:nvSpPr>
        <dsp:cNvPr id="0" name=""/>
        <dsp:cNvSpPr/>
      </dsp:nvSpPr>
      <dsp:spPr>
        <a:xfrm>
          <a:off x="4129" y="302329"/>
          <a:ext cx="1536352" cy="6145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dirty="0" smtClean="0"/>
            <a:t>Medição Inicial</a:t>
          </a:r>
          <a:endParaRPr lang="pt-BR" sz="1200" b="1" kern="1200" dirty="0"/>
        </a:p>
      </dsp:txBody>
      <dsp:txXfrm>
        <a:off x="311400" y="302329"/>
        <a:ext cx="921811" cy="614541"/>
      </dsp:txXfrm>
    </dsp:sp>
    <dsp:sp modelId="{7B424856-9017-41DD-8719-7A3D2FFAE469}">
      <dsp:nvSpPr>
        <dsp:cNvPr id="0" name=""/>
        <dsp:cNvSpPr/>
      </dsp:nvSpPr>
      <dsp:spPr>
        <a:xfrm>
          <a:off x="1386847" y="302329"/>
          <a:ext cx="1536352" cy="6145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b="1" kern="1200" dirty="0" smtClean="0"/>
            <a:t>Caça-Vazamentos e Racionalização</a:t>
          </a:r>
          <a:endParaRPr lang="pt-BR" sz="1100" b="1" kern="1200" dirty="0"/>
        </a:p>
      </dsp:txBody>
      <dsp:txXfrm>
        <a:off x="1694118" y="302329"/>
        <a:ext cx="921811" cy="614541"/>
      </dsp:txXfrm>
    </dsp:sp>
    <dsp:sp modelId="{8DF721EC-BCB5-499F-8741-888E6FC64FB6}">
      <dsp:nvSpPr>
        <dsp:cNvPr id="0" name=""/>
        <dsp:cNvSpPr/>
      </dsp:nvSpPr>
      <dsp:spPr>
        <a:xfrm>
          <a:off x="2769564" y="302329"/>
          <a:ext cx="1536352" cy="6145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b="1" kern="1200" dirty="0" smtClean="0"/>
            <a:t>Ajustes de Operação dos Compressores</a:t>
          </a:r>
          <a:endParaRPr lang="pt-BR" sz="1000" b="1" kern="1200" dirty="0"/>
        </a:p>
      </dsp:txBody>
      <dsp:txXfrm>
        <a:off x="3076835" y="302329"/>
        <a:ext cx="921811" cy="614541"/>
      </dsp:txXfrm>
    </dsp:sp>
    <dsp:sp modelId="{0A08E9B8-5939-4A93-A6E6-AF68B454C55D}">
      <dsp:nvSpPr>
        <dsp:cNvPr id="0" name=""/>
        <dsp:cNvSpPr/>
      </dsp:nvSpPr>
      <dsp:spPr>
        <a:xfrm>
          <a:off x="4152282" y="302329"/>
          <a:ext cx="1536352" cy="6145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b="1" kern="1200" dirty="0" smtClean="0"/>
            <a:t>Reunião e Palestra de Conscientização</a:t>
          </a:r>
          <a:endParaRPr lang="pt-BR" sz="1000" b="1" kern="1200" dirty="0"/>
        </a:p>
      </dsp:txBody>
      <dsp:txXfrm>
        <a:off x="4459553" y="302329"/>
        <a:ext cx="921811" cy="614541"/>
      </dsp:txXfrm>
    </dsp:sp>
    <dsp:sp modelId="{95076FF3-B1C8-4EE0-BA60-77BE6E0861C0}">
      <dsp:nvSpPr>
        <dsp:cNvPr id="0" name=""/>
        <dsp:cNvSpPr/>
      </dsp:nvSpPr>
      <dsp:spPr>
        <a:xfrm>
          <a:off x="5534999" y="302329"/>
          <a:ext cx="1536352" cy="6145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b="1" kern="1200" dirty="0" smtClean="0"/>
            <a:t>Relatório das Racionalização do Consumo</a:t>
          </a:r>
          <a:endParaRPr lang="pt-BR" sz="1100" b="1" kern="1200" dirty="0"/>
        </a:p>
      </dsp:txBody>
      <dsp:txXfrm>
        <a:off x="5842270" y="302329"/>
        <a:ext cx="921811" cy="614541"/>
      </dsp:txXfrm>
    </dsp:sp>
    <dsp:sp modelId="{8D4919C0-A920-41B1-97D1-FD1E77D2A599}">
      <dsp:nvSpPr>
        <dsp:cNvPr id="0" name=""/>
        <dsp:cNvSpPr/>
      </dsp:nvSpPr>
      <dsp:spPr>
        <a:xfrm>
          <a:off x="6917717" y="302329"/>
          <a:ext cx="1536352" cy="6145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b="1" kern="1200" dirty="0" smtClean="0"/>
            <a:t>Medição Final (Comprovação dos Ganhos)</a:t>
          </a:r>
          <a:endParaRPr lang="pt-BR" sz="1100" b="1" kern="1200" dirty="0"/>
        </a:p>
      </dsp:txBody>
      <dsp:txXfrm>
        <a:off x="7224988" y="302329"/>
        <a:ext cx="921811" cy="614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73430-92C3-4EDE-A6E8-9B9FCF0071E0}" type="datetimeFigureOut">
              <a:rPr lang="pt-BR" smtClean="0"/>
              <a:t>15/07/2022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762F3-87DF-4722-8399-CA313C3CA3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595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 descr="A diagonal listra o fundo ilustração do vetor. Ilustração de papel -  9225538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1998910" y="-2001590"/>
            <a:ext cx="5143500" cy="914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/>
          <p:cNvSpPr/>
          <p:nvPr userDrawn="1"/>
        </p:nvSpPr>
        <p:spPr>
          <a:xfrm>
            <a:off x="0" y="0"/>
            <a:ext cx="9146681" cy="514350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67543" y="977583"/>
            <a:ext cx="6107066" cy="461924"/>
          </a:xfrm>
        </p:spPr>
        <p:txBody>
          <a:bodyPr lIns="0" tIns="0" rIns="0" bIns="0"/>
          <a:lstStyle>
            <a:lvl1pPr>
              <a:defRPr sz="3002" b="0" i="0">
                <a:solidFill>
                  <a:srgbClr val="7D7D7D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26050" y="1740011"/>
            <a:ext cx="5696298" cy="307905"/>
          </a:xfrm>
        </p:spPr>
        <p:txBody>
          <a:bodyPr lIns="0" tIns="0" rIns="0" bIns="0"/>
          <a:lstStyle>
            <a:lvl1pPr algn="just">
              <a:defRPr sz="2001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18467" y="1057177"/>
            <a:ext cx="6107066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7D7D7D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g object 18"/>
          <p:cNvSpPr/>
          <p:nvPr/>
        </p:nvSpPr>
        <p:spPr>
          <a:xfrm>
            <a:off x="0" y="4947518"/>
            <a:ext cx="9144000" cy="73932"/>
          </a:xfrm>
          <a:custGeom>
            <a:avLst/>
            <a:gdLst/>
            <a:ahLst/>
            <a:cxnLst/>
            <a:rect l="l" t="t" r="r" b="b"/>
            <a:pathLst>
              <a:path w="20104100" h="162559">
                <a:moveTo>
                  <a:pt x="0" y="161932"/>
                </a:moveTo>
                <a:lnTo>
                  <a:pt x="20104099" y="161932"/>
                </a:lnTo>
                <a:lnTo>
                  <a:pt x="20104099" y="0"/>
                </a:lnTo>
                <a:lnTo>
                  <a:pt x="0" y="0"/>
                </a:lnTo>
                <a:lnTo>
                  <a:pt x="0" y="161932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9" name="bg object 19"/>
          <p:cNvSpPr/>
          <p:nvPr/>
        </p:nvSpPr>
        <p:spPr>
          <a:xfrm>
            <a:off x="0" y="5021166"/>
            <a:ext cx="9144000" cy="122162"/>
          </a:xfrm>
          <a:custGeom>
            <a:avLst/>
            <a:gdLst/>
            <a:ahLst/>
            <a:cxnLst/>
            <a:rect l="l" t="t" r="r" b="b"/>
            <a:pathLst>
              <a:path w="20104100" h="268604">
                <a:moveTo>
                  <a:pt x="20104099" y="0"/>
                </a:moveTo>
                <a:lnTo>
                  <a:pt x="0" y="0"/>
                </a:lnTo>
                <a:lnTo>
                  <a:pt x="0" y="268190"/>
                </a:lnTo>
                <a:lnTo>
                  <a:pt x="20104099" y="268190"/>
                </a:lnTo>
                <a:lnTo>
                  <a:pt x="20104099" y="0"/>
                </a:lnTo>
                <a:close/>
              </a:path>
            </a:pathLst>
          </a:custGeom>
          <a:solidFill>
            <a:srgbClr val="0D6AB0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0" name="bg object 20"/>
          <p:cNvSpPr/>
          <p:nvPr/>
        </p:nvSpPr>
        <p:spPr>
          <a:xfrm>
            <a:off x="3356810" y="621739"/>
            <a:ext cx="5787349" cy="23970"/>
          </a:xfrm>
          <a:custGeom>
            <a:avLst/>
            <a:gdLst/>
            <a:ahLst/>
            <a:cxnLst/>
            <a:rect l="l" t="t" r="r" b="b"/>
            <a:pathLst>
              <a:path w="12724130" h="52705">
                <a:moveTo>
                  <a:pt x="0" y="52354"/>
                </a:moveTo>
                <a:lnTo>
                  <a:pt x="12723779" y="52354"/>
                </a:lnTo>
                <a:lnTo>
                  <a:pt x="12723779" y="0"/>
                </a:lnTo>
                <a:lnTo>
                  <a:pt x="0" y="0"/>
                </a:lnTo>
                <a:lnTo>
                  <a:pt x="0" y="5235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1" name="bg object 21"/>
          <p:cNvSpPr/>
          <p:nvPr/>
        </p:nvSpPr>
        <p:spPr>
          <a:xfrm>
            <a:off x="3232985" y="605071"/>
            <a:ext cx="50801" cy="50793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2" name="bg object 22"/>
          <p:cNvSpPr/>
          <p:nvPr/>
        </p:nvSpPr>
        <p:spPr>
          <a:xfrm>
            <a:off x="3056377" y="605071"/>
            <a:ext cx="50801" cy="50793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3" name="bg object 23"/>
          <p:cNvSpPr/>
          <p:nvPr/>
        </p:nvSpPr>
        <p:spPr>
          <a:xfrm>
            <a:off x="3144683" y="605071"/>
            <a:ext cx="50797" cy="50793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4" name="bg object 24"/>
          <p:cNvSpPr/>
          <p:nvPr/>
        </p:nvSpPr>
        <p:spPr>
          <a:xfrm>
            <a:off x="2968071" y="605071"/>
            <a:ext cx="50801" cy="507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5" name="bg object 25"/>
          <p:cNvSpPr/>
          <p:nvPr/>
        </p:nvSpPr>
        <p:spPr>
          <a:xfrm>
            <a:off x="2879769" y="605071"/>
            <a:ext cx="50797" cy="50793"/>
          </a:xfrm>
          <a:prstGeom prst="rect">
            <a:avLst/>
          </a:prstGeom>
          <a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6" name="bg object 26"/>
          <p:cNvSpPr/>
          <p:nvPr/>
        </p:nvSpPr>
        <p:spPr>
          <a:xfrm>
            <a:off x="528309" y="1170464"/>
            <a:ext cx="490703" cy="219198"/>
          </a:xfrm>
          <a:custGeom>
            <a:avLst/>
            <a:gdLst/>
            <a:ahLst/>
            <a:cxnLst/>
            <a:rect l="l" t="t" r="r" b="b"/>
            <a:pathLst>
              <a:path w="1078864" h="481964">
                <a:moveTo>
                  <a:pt x="1078501" y="0"/>
                </a:moveTo>
                <a:lnTo>
                  <a:pt x="0" y="0"/>
                </a:lnTo>
                <a:lnTo>
                  <a:pt x="0" y="481660"/>
                </a:lnTo>
                <a:lnTo>
                  <a:pt x="874318" y="481660"/>
                </a:lnTo>
                <a:lnTo>
                  <a:pt x="1078501" y="0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18467" y="1057177"/>
            <a:ext cx="6107066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7D7D7D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123495"/>
            <a:ext cx="9144000" cy="3019644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144000" cy="3925059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0" descr="A diagonal listra o fundo ilustração do vetor. Ilustração de papel -  92255383"/>
          <p:cNvPicPr>
            <a:picLocks noChangeAspect="1" noChangeArrowheads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2096743" y="-2099583"/>
            <a:ext cx="4947514" cy="914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16"/>
          <p:cNvSpPr/>
          <p:nvPr userDrawn="1"/>
        </p:nvSpPr>
        <p:spPr>
          <a:xfrm>
            <a:off x="-2681" y="0"/>
            <a:ext cx="9146681" cy="494733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bg object 18"/>
          <p:cNvSpPr/>
          <p:nvPr/>
        </p:nvSpPr>
        <p:spPr>
          <a:xfrm>
            <a:off x="0" y="4947514"/>
            <a:ext cx="9144000" cy="73932"/>
          </a:xfrm>
          <a:custGeom>
            <a:avLst/>
            <a:gdLst/>
            <a:ahLst/>
            <a:cxnLst/>
            <a:rect l="l" t="t" r="r" b="b"/>
            <a:pathLst>
              <a:path w="20104100" h="162559">
                <a:moveTo>
                  <a:pt x="0" y="161932"/>
                </a:moveTo>
                <a:lnTo>
                  <a:pt x="20104099" y="161932"/>
                </a:lnTo>
                <a:lnTo>
                  <a:pt x="20104099" y="0"/>
                </a:lnTo>
                <a:lnTo>
                  <a:pt x="0" y="0"/>
                </a:lnTo>
                <a:lnTo>
                  <a:pt x="0" y="161932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9" name="bg object 19"/>
          <p:cNvSpPr/>
          <p:nvPr/>
        </p:nvSpPr>
        <p:spPr>
          <a:xfrm>
            <a:off x="0" y="5021161"/>
            <a:ext cx="9144000" cy="122162"/>
          </a:xfrm>
          <a:custGeom>
            <a:avLst/>
            <a:gdLst/>
            <a:ahLst/>
            <a:cxnLst/>
            <a:rect l="l" t="t" r="r" b="b"/>
            <a:pathLst>
              <a:path w="20104100" h="268604">
                <a:moveTo>
                  <a:pt x="20104099" y="0"/>
                </a:moveTo>
                <a:lnTo>
                  <a:pt x="0" y="0"/>
                </a:lnTo>
                <a:lnTo>
                  <a:pt x="0" y="268201"/>
                </a:lnTo>
                <a:lnTo>
                  <a:pt x="20104099" y="268201"/>
                </a:lnTo>
                <a:lnTo>
                  <a:pt x="20104099" y="0"/>
                </a:lnTo>
                <a:close/>
              </a:path>
            </a:pathLst>
          </a:custGeom>
          <a:solidFill>
            <a:srgbClr val="0D6AB0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0" name="bg object 20"/>
          <p:cNvSpPr/>
          <p:nvPr/>
        </p:nvSpPr>
        <p:spPr>
          <a:xfrm>
            <a:off x="3356810" y="621739"/>
            <a:ext cx="5787349" cy="23970"/>
          </a:xfrm>
          <a:custGeom>
            <a:avLst/>
            <a:gdLst/>
            <a:ahLst/>
            <a:cxnLst/>
            <a:rect l="l" t="t" r="r" b="b"/>
            <a:pathLst>
              <a:path w="12724130" h="52705">
                <a:moveTo>
                  <a:pt x="0" y="52354"/>
                </a:moveTo>
                <a:lnTo>
                  <a:pt x="12723779" y="52354"/>
                </a:lnTo>
                <a:lnTo>
                  <a:pt x="12723779" y="0"/>
                </a:lnTo>
                <a:lnTo>
                  <a:pt x="0" y="0"/>
                </a:lnTo>
                <a:lnTo>
                  <a:pt x="0" y="5235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28175" y="897241"/>
            <a:ext cx="6107066" cy="14080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0" i="0">
                <a:solidFill>
                  <a:srgbClr val="7D7D7D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1653" y="2445693"/>
            <a:ext cx="5500695" cy="6848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12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12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4783455"/>
            <a:ext cx="2103120" cy="12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12" name="bg object 21"/>
          <p:cNvSpPr/>
          <p:nvPr userDrawn="1"/>
        </p:nvSpPr>
        <p:spPr>
          <a:xfrm>
            <a:off x="3232985" y="605071"/>
            <a:ext cx="50801" cy="50793"/>
          </a:xfrm>
          <a:prstGeom prst="rect">
            <a:avLst/>
          </a:prstGeom>
          <a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3" name="bg object 22"/>
          <p:cNvSpPr/>
          <p:nvPr userDrawn="1"/>
        </p:nvSpPr>
        <p:spPr>
          <a:xfrm>
            <a:off x="3056377" y="605071"/>
            <a:ext cx="50801" cy="50793"/>
          </a:xfrm>
          <a:prstGeom prst="rect">
            <a:avLst/>
          </a:prstGeom>
          <a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4" name="bg object 23"/>
          <p:cNvSpPr/>
          <p:nvPr userDrawn="1"/>
        </p:nvSpPr>
        <p:spPr>
          <a:xfrm>
            <a:off x="3144683" y="605071"/>
            <a:ext cx="50797" cy="50793"/>
          </a:xfrm>
          <a:prstGeom prst="rect">
            <a:avLst/>
          </a:prstGeom>
          <a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5" name="bg object 24"/>
          <p:cNvSpPr/>
          <p:nvPr userDrawn="1"/>
        </p:nvSpPr>
        <p:spPr>
          <a:xfrm>
            <a:off x="2968071" y="605071"/>
            <a:ext cx="50801" cy="50793"/>
          </a:xfrm>
          <a:prstGeom prst="rect">
            <a:avLst/>
          </a:prstGeom>
          <a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1" name="bg object 25"/>
          <p:cNvSpPr/>
          <p:nvPr userDrawn="1"/>
        </p:nvSpPr>
        <p:spPr>
          <a:xfrm>
            <a:off x="2879769" y="605071"/>
            <a:ext cx="50797" cy="50793"/>
          </a:xfrm>
          <a:prstGeom prst="rect">
            <a:avLst/>
          </a:prstGeom>
          <a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2" name="object 14"/>
          <p:cNvSpPr>
            <a:spLocks noChangeAspect="1"/>
          </p:cNvSpPr>
          <p:nvPr userDrawn="1"/>
        </p:nvSpPr>
        <p:spPr>
          <a:xfrm>
            <a:off x="38684" y="62832"/>
            <a:ext cx="2891882" cy="793689"/>
          </a:xfrm>
          <a:prstGeom prst="rect">
            <a:avLst/>
          </a:prstGeom>
          <a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txStyles>
    <p:titleStyle>
      <a:lvl1pPr>
        <a:defRPr sz="8800">
          <a:latin typeface="+mj-lt"/>
          <a:ea typeface="+mj-ea"/>
          <a:cs typeface="+mj-cs"/>
        </a:defRPr>
      </a:lvl1pPr>
    </p:titleStyle>
    <p:bodyStyle>
      <a:lvl1pPr marL="0">
        <a:defRPr sz="4400">
          <a:latin typeface="+mn-lt"/>
          <a:ea typeface="+mn-ea"/>
          <a:cs typeface="+mn-cs"/>
        </a:defRPr>
      </a:lvl1pPr>
      <a:lvl2pPr marL="207935">
        <a:defRPr>
          <a:latin typeface="+mn-lt"/>
          <a:ea typeface="+mn-ea"/>
          <a:cs typeface="+mn-cs"/>
        </a:defRPr>
      </a:lvl2pPr>
      <a:lvl3pPr marL="415869">
        <a:defRPr>
          <a:latin typeface="+mn-lt"/>
          <a:ea typeface="+mn-ea"/>
          <a:cs typeface="+mn-cs"/>
        </a:defRPr>
      </a:lvl3pPr>
      <a:lvl4pPr marL="623804">
        <a:defRPr>
          <a:latin typeface="+mn-lt"/>
          <a:ea typeface="+mn-ea"/>
          <a:cs typeface="+mn-cs"/>
        </a:defRPr>
      </a:lvl4pPr>
      <a:lvl5pPr marL="831738">
        <a:defRPr>
          <a:latin typeface="+mn-lt"/>
          <a:ea typeface="+mn-ea"/>
          <a:cs typeface="+mn-cs"/>
        </a:defRPr>
      </a:lvl5pPr>
      <a:lvl6pPr marL="1039673">
        <a:defRPr>
          <a:latin typeface="+mn-lt"/>
          <a:ea typeface="+mn-ea"/>
          <a:cs typeface="+mn-cs"/>
        </a:defRPr>
      </a:lvl6pPr>
      <a:lvl7pPr marL="1247607">
        <a:defRPr>
          <a:latin typeface="+mn-lt"/>
          <a:ea typeface="+mn-ea"/>
          <a:cs typeface="+mn-cs"/>
        </a:defRPr>
      </a:lvl7pPr>
      <a:lvl8pPr marL="1455542">
        <a:defRPr>
          <a:latin typeface="+mn-lt"/>
          <a:ea typeface="+mn-ea"/>
          <a:cs typeface="+mn-cs"/>
        </a:defRPr>
      </a:lvl8pPr>
      <a:lvl9pPr marL="166347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07935">
        <a:defRPr>
          <a:latin typeface="+mn-lt"/>
          <a:ea typeface="+mn-ea"/>
          <a:cs typeface="+mn-cs"/>
        </a:defRPr>
      </a:lvl2pPr>
      <a:lvl3pPr marL="415869">
        <a:defRPr>
          <a:latin typeface="+mn-lt"/>
          <a:ea typeface="+mn-ea"/>
          <a:cs typeface="+mn-cs"/>
        </a:defRPr>
      </a:lvl3pPr>
      <a:lvl4pPr marL="623804">
        <a:defRPr>
          <a:latin typeface="+mn-lt"/>
          <a:ea typeface="+mn-ea"/>
          <a:cs typeface="+mn-cs"/>
        </a:defRPr>
      </a:lvl4pPr>
      <a:lvl5pPr marL="831738">
        <a:defRPr>
          <a:latin typeface="+mn-lt"/>
          <a:ea typeface="+mn-ea"/>
          <a:cs typeface="+mn-cs"/>
        </a:defRPr>
      </a:lvl5pPr>
      <a:lvl6pPr marL="1039673">
        <a:defRPr>
          <a:latin typeface="+mn-lt"/>
          <a:ea typeface="+mn-ea"/>
          <a:cs typeface="+mn-cs"/>
        </a:defRPr>
      </a:lvl6pPr>
      <a:lvl7pPr marL="1247607">
        <a:defRPr>
          <a:latin typeface="+mn-lt"/>
          <a:ea typeface="+mn-ea"/>
          <a:cs typeface="+mn-cs"/>
        </a:defRPr>
      </a:lvl7pPr>
      <a:lvl8pPr marL="1455542">
        <a:defRPr>
          <a:latin typeface="+mn-lt"/>
          <a:ea typeface="+mn-ea"/>
          <a:cs typeface="+mn-cs"/>
        </a:defRPr>
      </a:lvl8pPr>
      <a:lvl9pPr marL="1663476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volucaocompressores.com.br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emf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21" Type="http://schemas.openxmlformats.org/officeDocument/2006/relationships/image" Target="../media/image44.png"/><Relationship Id="rId34" Type="http://schemas.openxmlformats.org/officeDocument/2006/relationships/image" Target="../media/image5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jpeg"/><Relationship Id="rId37" Type="http://schemas.openxmlformats.org/officeDocument/2006/relationships/image" Target="../media/image60.jpe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59.jpe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4.jpe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jpeg"/><Relationship Id="rId30" Type="http://schemas.openxmlformats.org/officeDocument/2006/relationships/image" Target="../media/image53.png"/><Relationship Id="rId35" Type="http://schemas.openxmlformats.org/officeDocument/2006/relationships/image" Target="../media/image58.png"/><Relationship Id="rId8" Type="http://schemas.openxmlformats.org/officeDocument/2006/relationships/image" Target="../media/image31.png"/><Relationship Id="rId3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xp5ODjBytuo" TargetMode="External"/><Relationship Id="rId13" Type="http://schemas.openxmlformats.org/officeDocument/2006/relationships/image" Target="../media/image67.png"/><Relationship Id="rId18" Type="http://schemas.openxmlformats.org/officeDocument/2006/relationships/image" Target="../media/image70.png"/><Relationship Id="rId3" Type="http://schemas.openxmlformats.org/officeDocument/2006/relationships/image" Target="../media/image62.png"/><Relationship Id="rId7" Type="http://schemas.openxmlformats.org/officeDocument/2006/relationships/image" Target="../media/image64.jpeg"/><Relationship Id="rId12" Type="http://schemas.openxmlformats.org/officeDocument/2006/relationships/hyperlink" Target="https://br.linkedin.com/company/evolucao-comercio-de-compressores-e-equipamentos" TargetMode="External"/><Relationship Id="rId17" Type="http://schemas.openxmlformats.org/officeDocument/2006/relationships/hyperlink" Target="https://www.youtube.com/channel/UCwd-vQDfQFCs9o1J-7-WiMQ" TargetMode="External"/><Relationship Id="rId2" Type="http://schemas.openxmlformats.org/officeDocument/2006/relationships/image" Target="../media/image61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volucaocompressores.com.br/" TargetMode="External"/><Relationship Id="rId11" Type="http://schemas.openxmlformats.org/officeDocument/2006/relationships/image" Target="../media/image66.png"/><Relationship Id="rId5" Type="http://schemas.openxmlformats.org/officeDocument/2006/relationships/image" Target="../media/image63.png"/><Relationship Id="rId15" Type="http://schemas.openxmlformats.org/officeDocument/2006/relationships/image" Target="../media/image68.png"/><Relationship Id="rId10" Type="http://schemas.openxmlformats.org/officeDocument/2006/relationships/hyperlink" Target="https://www.facebook.com/EvolucaoCompressores" TargetMode="External"/><Relationship Id="rId4" Type="http://schemas.openxmlformats.org/officeDocument/2006/relationships/hyperlink" Target="https://api.whatsapp.com/send?phone=554799155535" TargetMode="External"/><Relationship Id="rId9" Type="http://schemas.openxmlformats.org/officeDocument/2006/relationships/image" Target="../media/image65.png"/><Relationship Id="rId14" Type="http://schemas.openxmlformats.org/officeDocument/2006/relationships/hyperlink" Target="https://www.instagram.com/evolucaocompressores/?hl=pt-b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592" y="-1"/>
            <a:ext cx="7648408" cy="5143501"/>
          </a:xfrm>
          <a:prstGeom prst="rect">
            <a:avLst/>
          </a:prstGeom>
        </p:spPr>
      </p:pic>
      <p:sp>
        <p:nvSpPr>
          <p:cNvPr id="8" name="Retângulo 7"/>
          <p:cNvSpPr>
            <a:spLocks/>
          </p:cNvSpPr>
          <p:nvPr/>
        </p:nvSpPr>
        <p:spPr>
          <a:xfrm>
            <a:off x="-10391" y="0"/>
            <a:ext cx="3020170" cy="51435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50000">
                <a:srgbClr val="FFFFFF"/>
              </a:gs>
              <a:gs pos="40000">
                <a:srgbClr val="FFFFFF">
                  <a:alpha val="60000"/>
                </a:srgbClr>
              </a:gs>
              <a:gs pos="30000">
                <a:srgbClr val="FFFFFF">
                  <a:alpha val="40000"/>
                </a:srgbClr>
              </a:gs>
              <a:gs pos="20000">
                <a:srgbClr val="FFFFFF">
                  <a:alpha val="30000"/>
                </a:srgbClr>
              </a:gs>
              <a:gs pos="10000">
                <a:schemeClr val="bg1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4"/>
          </p:nvPr>
        </p:nvSpPr>
        <p:spPr>
          <a:xfrm>
            <a:off x="3981785" y="285750"/>
            <a:ext cx="3933028" cy="1095617"/>
          </a:xfrm>
          <a:prstGeom prst="roundRect">
            <a:avLst>
              <a:gd name="adj" fmla="val 0"/>
            </a:avLst>
          </a:prstGeom>
          <a:gradFill flip="none" rotWithShape="1">
            <a:gsLst>
              <a:gs pos="70000">
                <a:srgbClr val="FFFFFF"/>
              </a:gs>
              <a:gs pos="80000">
                <a:srgbClr val="FFFFFF">
                  <a:alpha val="90000"/>
                </a:srgbClr>
              </a:gs>
              <a:gs pos="75000">
                <a:srgbClr val="FFFFFF">
                  <a:alpha val="95000"/>
                </a:srgbClr>
              </a:gs>
              <a:gs pos="95000">
                <a:srgbClr val="FFFFFF">
                  <a:alpha val="50000"/>
                </a:srgbClr>
              </a:gs>
              <a:gs pos="90000">
                <a:srgbClr val="FFFFFF">
                  <a:alpha val="70000"/>
                </a:srgbClr>
              </a:gs>
              <a:gs pos="85000">
                <a:srgbClr val="FFFFFF">
                  <a:alpha val="80000"/>
                </a:srgbClr>
              </a:gs>
              <a:gs pos="100000">
                <a:schemeClr val="bg1">
                  <a:alpha val="1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anchor="ctr"/>
          <a:lstStyle/>
          <a:p>
            <a:pPr algn="ctr"/>
            <a:r>
              <a:rPr lang="pt-BR" sz="2000" dirty="0" smtClean="0">
                <a:solidFill>
                  <a:schemeClr val="bg1">
                    <a:lumMod val="50000"/>
                  </a:schemeClr>
                </a:solidFill>
              </a:rPr>
              <a:t>Eficiência Energética</a:t>
            </a:r>
          </a:p>
          <a:p>
            <a:pPr algn="ctr"/>
            <a:r>
              <a:rPr lang="pt-BR" sz="2000" dirty="0" smtClean="0">
                <a:solidFill>
                  <a:schemeClr val="bg1">
                    <a:lumMod val="50000"/>
                  </a:schemeClr>
                </a:solidFill>
              </a:rPr>
              <a:t>no Ar Comprimido</a:t>
            </a:r>
            <a:endParaRPr lang="pt-B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0" name="object 2"/>
          <p:cNvGrpSpPr>
            <a:grpSpLocks noChangeAspect="1"/>
          </p:cNvGrpSpPr>
          <p:nvPr/>
        </p:nvGrpSpPr>
        <p:grpSpPr>
          <a:xfrm>
            <a:off x="-19916" y="-2"/>
            <a:ext cx="3286875" cy="3210686"/>
            <a:chOff x="0" y="1207053"/>
            <a:chExt cx="9106192" cy="8895110"/>
          </a:xfrm>
        </p:grpSpPr>
        <p:sp>
          <p:nvSpPr>
            <p:cNvPr id="21" name="object 3"/>
            <p:cNvSpPr/>
            <p:nvPr/>
          </p:nvSpPr>
          <p:spPr>
            <a:xfrm>
              <a:off x="0" y="1207083"/>
              <a:ext cx="8449945" cy="8895080"/>
            </a:xfrm>
            <a:custGeom>
              <a:avLst/>
              <a:gdLst/>
              <a:ahLst/>
              <a:cxnLst/>
              <a:rect l="l" t="t" r="r" b="b"/>
              <a:pathLst>
                <a:path w="8449945" h="8895080">
                  <a:moveTo>
                    <a:pt x="4002621" y="0"/>
                  </a:moveTo>
                  <a:lnTo>
                    <a:pt x="0" y="4002611"/>
                  </a:lnTo>
                  <a:lnTo>
                    <a:pt x="0" y="4891840"/>
                  </a:lnTo>
                  <a:lnTo>
                    <a:pt x="4002621" y="8894451"/>
                  </a:lnTo>
                  <a:lnTo>
                    <a:pt x="8449847" y="4447225"/>
                  </a:lnTo>
                  <a:lnTo>
                    <a:pt x="4002621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24" name="object 6"/>
            <p:cNvSpPr/>
            <p:nvPr/>
          </p:nvSpPr>
          <p:spPr>
            <a:xfrm>
              <a:off x="211110" y="1207053"/>
              <a:ext cx="8895082" cy="8895080"/>
            </a:xfrm>
            <a:custGeom>
              <a:avLst/>
              <a:gdLst/>
              <a:ahLst/>
              <a:cxnLst/>
              <a:rect l="l" t="t" r="r" b="b"/>
              <a:pathLst>
                <a:path w="8895080" h="8895080">
                  <a:moveTo>
                    <a:pt x="4447225" y="0"/>
                  </a:moveTo>
                  <a:lnTo>
                    <a:pt x="0" y="4447225"/>
                  </a:lnTo>
                  <a:lnTo>
                    <a:pt x="4447225" y="8894462"/>
                  </a:lnTo>
                  <a:lnTo>
                    <a:pt x="8894451" y="4447225"/>
                  </a:lnTo>
                  <a:lnTo>
                    <a:pt x="4447225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 sz="372"/>
            </a:p>
          </p:txBody>
        </p:sp>
      </p:grpSp>
      <p:sp>
        <p:nvSpPr>
          <p:cNvPr id="26" name="object 13"/>
          <p:cNvSpPr>
            <a:spLocks noChangeAspect="1"/>
          </p:cNvSpPr>
          <p:nvPr/>
        </p:nvSpPr>
        <p:spPr>
          <a:xfrm>
            <a:off x="203661" y="147375"/>
            <a:ext cx="2915920" cy="2915920"/>
          </a:xfrm>
          <a:custGeom>
            <a:avLst/>
            <a:gdLst/>
            <a:ahLst/>
            <a:cxnLst/>
            <a:rect l="l" t="t" r="r" b="b"/>
            <a:pathLst>
              <a:path w="8078470" h="8078470">
                <a:moveTo>
                  <a:pt x="8077869" y="4038934"/>
                </a:moveTo>
                <a:lnTo>
                  <a:pt x="4038934" y="8077869"/>
                </a:lnTo>
                <a:lnTo>
                  <a:pt x="0" y="4038934"/>
                </a:lnTo>
                <a:lnTo>
                  <a:pt x="4038934" y="0"/>
                </a:lnTo>
                <a:lnTo>
                  <a:pt x="8077869" y="4038934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8" name="object 14">
            <a:hlinkClick r:id="rId3"/>
          </p:cNvPr>
          <p:cNvSpPr>
            <a:spLocks noChangeAspect="1"/>
          </p:cNvSpPr>
          <p:nvPr/>
        </p:nvSpPr>
        <p:spPr>
          <a:xfrm>
            <a:off x="471273" y="1259138"/>
            <a:ext cx="2522631" cy="692394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</p:spTree>
    <p:extLst>
      <p:ext uri="{BB962C8B-B14F-4D97-AF65-F5344CB8AC3E}">
        <p14:creationId xmlns:p14="http://schemas.microsoft.com/office/powerpoint/2010/main" val="202238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/>
          <p:cNvSpPr txBox="1">
            <a:spLocks/>
          </p:cNvSpPr>
          <p:nvPr/>
        </p:nvSpPr>
        <p:spPr>
          <a:xfrm>
            <a:off x="715224" y="971550"/>
            <a:ext cx="751795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 defTabSz="914400"/>
            <a:r>
              <a:rPr lang="pt-BR" sz="2000" b="1" kern="0" dirty="0" smtClean="0"/>
              <a:t>VOCÊ JÁ VIU ALGO ASSIM?</a:t>
            </a:r>
            <a:endParaRPr lang="pt-BR" sz="2000" b="1" kern="0" dirty="0"/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503036"/>
            <a:ext cx="1972525" cy="1548000"/>
          </a:xfrm>
          <a:prstGeom prst="rect">
            <a:avLst/>
          </a:prstGeom>
        </p:spPr>
      </p:pic>
      <p:pic>
        <p:nvPicPr>
          <p:cNvPr id="7" name="Espaço Reservado para Conteúdo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93" r="12863"/>
          <a:stretch/>
        </p:blipFill>
        <p:spPr>
          <a:xfrm>
            <a:off x="2804129" y="1503036"/>
            <a:ext cx="1926868" cy="154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3239427"/>
            <a:ext cx="1800108" cy="1548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6800" y="1503036"/>
            <a:ext cx="1799781" cy="1548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0705" y="3239427"/>
            <a:ext cx="1889531" cy="1548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1503036"/>
            <a:ext cx="1584632" cy="3284391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5033" y="3239427"/>
            <a:ext cx="2011548" cy="1548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685800" y="2840155"/>
            <a:ext cx="838691" cy="21544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rgbClr val="000000">
                  <a:alpha val="25000"/>
                </a:srgbClr>
              </a:gs>
              <a:gs pos="80000">
                <a:srgbClr val="000000">
                  <a:alpha val="20000"/>
                </a:srgbClr>
              </a:gs>
              <a:gs pos="90000">
                <a:srgbClr val="000000">
                  <a:alpha val="10000"/>
                </a:srgbClr>
              </a:gs>
              <a:gs pos="95000">
                <a:srgbClr val="000000">
                  <a:alpha val="5000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 rtlCol="0" anchor="ctr">
            <a:spAutoFit/>
          </a:bodyPr>
          <a:lstStyle>
            <a:defPPr>
              <a:defRPr lang="pt-BR"/>
            </a:defPPr>
            <a:lvl1pPr>
              <a:defRPr sz="800" b="1">
                <a:solidFill>
                  <a:srgbClr val="FFFF00"/>
                </a:solidFill>
              </a:defRPr>
            </a:lvl1pPr>
          </a:lstStyle>
          <a:p>
            <a:r>
              <a:rPr lang="pt-BR" dirty="0"/>
              <a:t>ÁGUA NA REDE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462701" y="2840155"/>
            <a:ext cx="1268296" cy="21544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rgbClr val="000000">
                  <a:alpha val="25000"/>
                </a:srgbClr>
              </a:gs>
              <a:gs pos="80000">
                <a:srgbClr val="000000">
                  <a:alpha val="20000"/>
                </a:srgbClr>
              </a:gs>
              <a:gs pos="90000">
                <a:srgbClr val="000000">
                  <a:alpha val="10000"/>
                </a:srgbClr>
              </a:gs>
              <a:gs pos="95000">
                <a:srgbClr val="000000">
                  <a:alpha val="5000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 rtlCol="0" anchor="ctr">
            <a:spAutoFit/>
          </a:bodyPr>
          <a:lstStyle>
            <a:defPPr>
              <a:defRPr lang="pt-BR"/>
            </a:defPPr>
            <a:lvl1pPr>
              <a:defRPr sz="800" b="1">
                <a:solidFill>
                  <a:srgbClr val="FFFF00"/>
                </a:solidFill>
              </a:defRPr>
            </a:lvl1pPr>
          </a:lstStyle>
          <a:p>
            <a:r>
              <a:rPr lang="pt-BR" dirty="0"/>
              <a:t>EXCESSO DE MANGUEIRA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876800" y="1504036"/>
            <a:ext cx="1371600" cy="33855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rgbClr val="000000">
                  <a:alpha val="25000"/>
                </a:srgbClr>
              </a:gs>
              <a:gs pos="80000">
                <a:srgbClr val="000000">
                  <a:alpha val="20000"/>
                </a:srgbClr>
              </a:gs>
              <a:gs pos="90000">
                <a:srgbClr val="000000">
                  <a:alpha val="10000"/>
                </a:srgbClr>
              </a:gs>
              <a:gs pos="95000">
                <a:srgbClr val="000000">
                  <a:alpha val="5000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 anchor="ctr">
            <a:spAutoFit/>
          </a:bodyPr>
          <a:lstStyle>
            <a:defPPr>
              <a:defRPr lang="pt-BR"/>
            </a:defPPr>
            <a:lvl1pPr>
              <a:defRPr sz="800" b="1">
                <a:solidFill>
                  <a:srgbClr val="FFFF00"/>
                </a:solidFill>
              </a:defRPr>
            </a:lvl1pPr>
          </a:lstStyle>
          <a:p>
            <a:r>
              <a:rPr lang="pt-BR" dirty="0"/>
              <a:t>ADAPTAÇÃO DE VASSOURA PNEUMÁTICA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6858000" y="4571983"/>
            <a:ext cx="1013419" cy="21544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rgbClr val="000000">
                  <a:alpha val="25000"/>
                </a:srgbClr>
              </a:gs>
              <a:gs pos="80000">
                <a:srgbClr val="000000">
                  <a:alpha val="20000"/>
                </a:srgbClr>
              </a:gs>
              <a:gs pos="90000">
                <a:srgbClr val="000000">
                  <a:alpha val="10000"/>
                </a:srgbClr>
              </a:gs>
              <a:gs pos="95000">
                <a:srgbClr val="000000">
                  <a:alpha val="5000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 rtlCol="0" anchor="ctr">
            <a:spAutoFit/>
          </a:bodyPr>
          <a:lstStyle>
            <a:defPPr>
              <a:defRPr lang="pt-BR"/>
            </a:defPPr>
            <a:lvl1pPr>
              <a:defRPr sz="800" b="1">
                <a:solidFill>
                  <a:srgbClr val="FFFF00"/>
                </a:solidFill>
              </a:defRPr>
            </a:lvl1pPr>
          </a:lstStyle>
          <a:p>
            <a:r>
              <a:rPr lang="pt-BR" dirty="0"/>
              <a:t>DRENO QUEBRADO</a:t>
            </a:r>
          </a:p>
        </p:txBody>
      </p:sp>
      <p:sp>
        <p:nvSpPr>
          <p:cNvPr id="3" name="Elipse 2"/>
          <p:cNvSpPr/>
          <p:nvPr/>
        </p:nvSpPr>
        <p:spPr>
          <a:xfrm>
            <a:off x="7315200" y="4019549"/>
            <a:ext cx="917974" cy="5524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5280545" y="4571982"/>
            <a:ext cx="1394934" cy="21544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rgbClr val="000000">
                  <a:alpha val="25000"/>
                </a:srgbClr>
              </a:gs>
              <a:gs pos="80000">
                <a:srgbClr val="000000">
                  <a:alpha val="20000"/>
                </a:srgbClr>
              </a:gs>
              <a:gs pos="90000">
                <a:srgbClr val="000000">
                  <a:alpha val="10000"/>
                </a:srgbClr>
              </a:gs>
              <a:gs pos="95000">
                <a:srgbClr val="000000">
                  <a:alpha val="5000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 rtlCol="0" anchor="ctr">
            <a:spAutoFit/>
          </a:bodyPr>
          <a:lstStyle>
            <a:defPPr>
              <a:defRPr lang="pt-BR"/>
            </a:defPPr>
            <a:lvl1pPr>
              <a:defRPr sz="800" b="1">
                <a:solidFill>
                  <a:srgbClr val="FFFF00"/>
                </a:solidFill>
              </a:defRPr>
            </a:lvl1pPr>
          </a:lstStyle>
          <a:p>
            <a:r>
              <a:rPr lang="pt-BR" dirty="0"/>
              <a:t>VAZAMENTO EM CONEXÕES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2629603" y="4571982"/>
            <a:ext cx="1317990" cy="21544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rgbClr val="000000">
                  <a:alpha val="25000"/>
                </a:srgbClr>
              </a:gs>
              <a:gs pos="80000">
                <a:srgbClr val="000000">
                  <a:alpha val="20000"/>
                </a:srgbClr>
              </a:gs>
              <a:gs pos="90000">
                <a:srgbClr val="000000">
                  <a:alpha val="10000"/>
                </a:srgbClr>
              </a:gs>
              <a:gs pos="95000">
                <a:srgbClr val="000000">
                  <a:alpha val="5000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 rtlCol="0" anchor="ctr">
            <a:spAutoFit/>
          </a:bodyPr>
          <a:lstStyle/>
          <a:p>
            <a:r>
              <a:rPr lang="pt-BR" sz="800" b="1" dirty="0" smtClean="0">
                <a:solidFill>
                  <a:srgbClr val="FFFF00"/>
                </a:solidFill>
              </a:rPr>
              <a:t>ADAPTAÇÃO DE EMENDAS</a:t>
            </a:r>
            <a:endParaRPr lang="pt-BR" sz="800" b="1" dirty="0">
              <a:solidFill>
                <a:srgbClr val="FFFF00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681725" y="4571982"/>
            <a:ext cx="1290738" cy="21544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50000">
                <a:srgbClr val="000000">
                  <a:alpha val="25000"/>
                </a:srgbClr>
              </a:gs>
              <a:gs pos="80000">
                <a:srgbClr val="000000">
                  <a:alpha val="20000"/>
                </a:srgbClr>
              </a:gs>
              <a:gs pos="90000">
                <a:srgbClr val="000000">
                  <a:alpha val="10000"/>
                </a:srgbClr>
              </a:gs>
              <a:gs pos="95000">
                <a:srgbClr val="000000">
                  <a:alpha val="5000"/>
                </a:srgb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 rtlCol="0" anchor="ctr">
            <a:spAutoFit/>
          </a:bodyPr>
          <a:lstStyle>
            <a:defPPr>
              <a:defRPr lang="pt-BR"/>
            </a:defPPr>
            <a:lvl1pPr>
              <a:defRPr sz="800" b="1">
                <a:solidFill>
                  <a:srgbClr val="FFFF00"/>
                </a:solidFill>
              </a:defRPr>
            </a:lvl1pPr>
          </a:lstStyle>
          <a:p>
            <a:r>
              <a:rPr lang="pt-BR" dirty="0"/>
              <a:t>MANGUEIRAS DOBRADAS</a:t>
            </a:r>
          </a:p>
        </p:txBody>
      </p:sp>
    </p:spTree>
    <p:extLst>
      <p:ext uri="{BB962C8B-B14F-4D97-AF65-F5344CB8AC3E}">
        <p14:creationId xmlns:p14="http://schemas.microsoft.com/office/powerpoint/2010/main" val="132205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5" grpId="0" animBg="1"/>
      <p:bldP spid="16" grpId="0" animBg="1"/>
      <p:bldP spid="3" grpId="0" animBg="1"/>
      <p:bldP spid="17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/>
          <p:cNvSpPr txBox="1">
            <a:spLocks/>
          </p:cNvSpPr>
          <p:nvPr/>
        </p:nvSpPr>
        <p:spPr>
          <a:xfrm>
            <a:off x="715224" y="971550"/>
            <a:ext cx="751795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 defTabSz="914400"/>
            <a:r>
              <a:rPr lang="pt-BR" sz="2000" b="1" kern="0" dirty="0" smtClean="0"/>
              <a:t>VOCÊ SABIA?</a:t>
            </a:r>
            <a:endParaRPr lang="pt-BR" sz="2000" b="1" kern="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464" y="2284111"/>
            <a:ext cx="5739469" cy="1795317"/>
          </a:xfrm>
          <a:prstGeom prst="rect">
            <a:avLst/>
          </a:prstGeom>
        </p:spPr>
      </p:pic>
      <p:sp>
        <p:nvSpPr>
          <p:cNvPr id="2" name="Texto Explicativo Retangular com Cantos Arredondados 1"/>
          <p:cNvSpPr/>
          <p:nvPr/>
        </p:nvSpPr>
        <p:spPr>
          <a:xfrm>
            <a:off x="990600" y="1581150"/>
            <a:ext cx="2438400" cy="721530"/>
          </a:xfrm>
          <a:prstGeom prst="wedgeRoundRectCallout">
            <a:avLst>
              <a:gd name="adj1" fmla="val 47625"/>
              <a:gd name="adj2" fmla="val 150533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100" b="1" dirty="0" smtClean="0">
                <a:solidFill>
                  <a:schemeClr val="bg1"/>
                </a:solidFill>
                <a:latin typeface="Roboto"/>
              </a:rPr>
              <a:t>Vazamentos podem representar </a:t>
            </a:r>
            <a:r>
              <a:rPr lang="pt-BR" sz="1100" b="1" u="sng" dirty="0" smtClean="0">
                <a:solidFill>
                  <a:schemeClr val="bg1"/>
                </a:solidFill>
                <a:latin typeface="Roboto"/>
              </a:rPr>
              <a:t>MAIS DE 20%</a:t>
            </a:r>
            <a:r>
              <a:rPr lang="pt-BR" sz="1100" b="1" dirty="0" smtClean="0">
                <a:solidFill>
                  <a:schemeClr val="bg1"/>
                </a:solidFill>
                <a:latin typeface="Roboto"/>
              </a:rPr>
              <a:t> da produção de ar comprimido.</a:t>
            </a:r>
            <a:endParaRPr lang="pt-BR" sz="1100" b="1" dirty="0">
              <a:solidFill>
                <a:schemeClr val="bg1"/>
              </a:solidFill>
              <a:latin typeface="Roboto"/>
            </a:endParaRPr>
          </a:p>
        </p:txBody>
      </p:sp>
      <p:sp>
        <p:nvSpPr>
          <p:cNvPr id="9" name="Texto Explicativo Retangular com Cantos Arredondados 8"/>
          <p:cNvSpPr/>
          <p:nvPr/>
        </p:nvSpPr>
        <p:spPr>
          <a:xfrm>
            <a:off x="5410201" y="4137750"/>
            <a:ext cx="2590799" cy="720000"/>
          </a:xfrm>
          <a:prstGeom prst="wedgeRoundRectCallout">
            <a:avLst>
              <a:gd name="adj1" fmla="val -43542"/>
              <a:gd name="adj2" fmla="val -86783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100" b="1" dirty="0">
                <a:solidFill>
                  <a:schemeClr val="bg1"/>
                </a:solidFill>
                <a:latin typeface="Roboto"/>
              </a:rPr>
              <a:t>Usos indevidos </a:t>
            </a:r>
            <a:r>
              <a:rPr lang="pt-BR" sz="1100" b="1" dirty="0" smtClean="0">
                <a:solidFill>
                  <a:schemeClr val="bg1"/>
                </a:solidFill>
                <a:latin typeface="Roboto"/>
              </a:rPr>
              <a:t>podem </a:t>
            </a:r>
            <a:r>
              <a:rPr lang="pt-BR" sz="1100" b="1" dirty="0">
                <a:solidFill>
                  <a:schemeClr val="bg1"/>
                </a:solidFill>
                <a:latin typeface="Roboto"/>
              </a:rPr>
              <a:t>representar </a:t>
            </a:r>
            <a:r>
              <a:rPr lang="pt-BR" sz="1100" b="1" u="sng" dirty="0" smtClean="0">
                <a:solidFill>
                  <a:schemeClr val="bg1"/>
                </a:solidFill>
                <a:latin typeface="Roboto"/>
              </a:rPr>
              <a:t>MAIS DE 15%</a:t>
            </a:r>
            <a:r>
              <a:rPr lang="pt-BR" sz="1100" b="1" dirty="0" smtClean="0">
                <a:solidFill>
                  <a:schemeClr val="bg1"/>
                </a:solidFill>
                <a:latin typeface="Roboto"/>
              </a:rPr>
              <a:t> </a:t>
            </a:r>
            <a:r>
              <a:rPr lang="pt-BR" sz="1100" b="1" dirty="0">
                <a:solidFill>
                  <a:schemeClr val="bg1"/>
                </a:solidFill>
                <a:latin typeface="Roboto"/>
              </a:rPr>
              <a:t>da produção de ar comprimido.</a:t>
            </a:r>
          </a:p>
        </p:txBody>
      </p:sp>
    </p:spTree>
    <p:extLst>
      <p:ext uri="{BB962C8B-B14F-4D97-AF65-F5344CB8AC3E}">
        <p14:creationId xmlns:p14="http://schemas.microsoft.com/office/powerpoint/2010/main" val="97610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/>
          <p:cNvSpPr txBox="1">
            <a:spLocks/>
          </p:cNvSpPr>
          <p:nvPr/>
        </p:nvSpPr>
        <p:spPr>
          <a:xfrm>
            <a:off x="715224" y="971550"/>
            <a:ext cx="751795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 defTabSz="914400"/>
            <a:r>
              <a:rPr lang="pt-BR" sz="2000" b="1" kern="0" dirty="0" smtClean="0"/>
              <a:t>COM A EFICIÊNCIA ENERGÉTICA:</a:t>
            </a:r>
            <a:endParaRPr lang="pt-BR" sz="2000" b="1" kern="0" dirty="0"/>
          </a:p>
        </p:txBody>
      </p:sp>
      <p:sp>
        <p:nvSpPr>
          <p:cNvPr id="10" name="Texto Explicativo em Nuvem 9"/>
          <p:cNvSpPr/>
          <p:nvPr/>
        </p:nvSpPr>
        <p:spPr>
          <a:xfrm>
            <a:off x="381000" y="3156210"/>
            <a:ext cx="2971800" cy="1549140"/>
          </a:xfrm>
          <a:prstGeom prst="cloudCallout">
            <a:avLst>
              <a:gd name="adj1" fmla="val 61646"/>
              <a:gd name="adj2" fmla="val -6942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 algn="just">
              <a:spcBef>
                <a:spcPts val="600"/>
              </a:spcBef>
              <a:spcAft>
                <a:spcPts val="600"/>
              </a:spcAft>
            </a:pPr>
            <a:endParaRPr lang="pt-BR" sz="1600" b="1" dirty="0">
              <a:solidFill>
                <a:srgbClr val="0C6BAF"/>
              </a:solidFill>
              <a:latin typeface="Roboto"/>
            </a:endParaRPr>
          </a:p>
        </p:txBody>
      </p:sp>
      <p:sp>
        <p:nvSpPr>
          <p:cNvPr id="13" name="Texto Explicativo em Nuvem 12"/>
          <p:cNvSpPr/>
          <p:nvPr/>
        </p:nvSpPr>
        <p:spPr>
          <a:xfrm>
            <a:off x="5181600" y="1310617"/>
            <a:ext cx="3924300" cy="1642133"/>
          </a:xfrm>
          <a:prstGeom prst="cloudCallout">
            <a:avLst>
              <a:gd name="adj1" fmla="val -60962"/>
              <a:gd name="adj2" fmla="val 2615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 algn="just">
              <a:spcBef>
                <a:spcPts val="600"/>
              </a:spcBef>
              <a:spcAft>
                <a:spcPts val="600"/>
              </a:spcAft>
            </a:pPr>
            <a:endParaRPr lang="pt-BR" sz="1200" b="1" dirty="0">
              <a:solidFill>
                <a:srgbClr val="0C6BAF"/>
              </a:solidFill>
              <a:latin typeface="Roboto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581650" y="1623851"/>
            <a:ext cx="3124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3" indent="-1714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rgbClr val="0C6BAF"/>
                </a:solidFill>
                <a:latin typeface="Roboto"/>
              </a:rPr>
              <a:t>É possível reduzir consideravelmente os gastos com energia elétrica na geração de ar comprimido sem a necessidade de comprar máquinas com novas tecnologias.</a:t>
            </a:r>
          </a:p>
        </p:txBody>
      </p:sp>
      <p:sp>
        <p:nvSpPr>
          <p:cNvPr id="5" name="Retângulo 4"/>
          <p:cNvSpPr/>
          <p:nvPr/>
        </p:nvSpPr>
        <p:spPr>
          <a:xfrm>
            <a:off x="609600" y="3515281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3" indent="-1714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rgbClr val="0C6BAF"/>
                </a:solidFill>
                <a:latin typeface="Roboto"/>
              </a:rPr>
              <a:t>Sua empresa pode ampliar a capacidade de produção sem a necessidade de adquirir novos compressores de ar.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8200" y="2277507"/>
            <a:ext cx="1960830" cy="247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4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/>
          <p:cNvSpPr txBox="1">
            <a:spLocks/>
          </p:cNvSpPr>
          <p:nvPr/>
        </p:nvSpPr>
        <p:spPr>
          <a:xfrm>
            <a:off x="0" y="971550"/>
            <a:ext cx="91440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 defTabSz="914400"/>
            <a:r>
              <a:rPr lang="pt-BR" sz="2000" b="1" kern="0" dirty="0" smtClean="0"/>
              <a:t>CONHEÇA A EFICIÊNCIA ENERGÉTICA</a:t>
            </a:r>
          </a:p>
          <a:p>
            <a:pPr algn="ctr" defTabSz="914400"/>
            <a:r>
              <a:rPr lang="pt-BR" sz="2000" b="1" kern="0" dirty="0" smtClean="0"/>
              <a:t>DA EVOLUÇÃO COMPRESSORES</a:t>
            </a:r>
            <a:endParaRPr lang="pt-BR" sz="2000" b="1" kern="0" dirty="0"/>
          </a:p>
        </p:txBody>
      </p:sp>
      <p:sp>
        <p:nvSpPr>
          <p:cNvPr id="2" name="CaixaDeTexto 1"/>
          <p:cNvSpPr txBox="1"/>
          <p:nvPr/>
        </p:nvSpPr>
        <p:spPr>
          <a:xfrm>
            <a:off x="-304800" y="4045606"/>
            <a:ext cx="8280000" cy="612000"/>
          </a:xfrm>
          <a:prstGeom prst="roundRect">
            <a:avLst/>
          </a:prstGeom>
          <a:solidFill>
            <a:srgbClr val="0C6BAF"/>
          </a:solidFill>
        </p:spPr>
        <p:txBody>
          <a:bodyPr wrap="square" anchor="ctr">
            <a:noAutofit/>
          </a:bodyPr>
          <a:lstStyle>
            <a:defPPr>
              <a:defRPr lang="pt-BR"/>
            </a:defPPr>
            <a:lvl4pPr marL="901700" lvl="3" algn="just">
              <a:spcBef>
                <a:spcPts val="1200"/>
              </a:spcBef>
              <a:spcAft>
                <a:spcPts val="600"/>
              </a:spcAft>
              <a:defRPr sz="1400" b="1">
                <a:solidFill>
                  <a:schemeClr val="bg1"/>
                </a:solidFill>
                <a:latin typeface="Roboto"/>
              </a:defRPr>
            </a:lvl4pPr>
          </a:lstStyle>
          <a:p>
            <a:pPr lvl="3"/>
            <a:r>
              <a:rPr lang="pt-BR" dirty="0"/>
              <a:t>Levantamento de todas as oportunidades de melhorias de processos pneumáticos e identificação de vazamentos em toda a rede de ar comprimido.</a:t>
            </a:r>
          </a:p>
        </p:txBody>
      </p:sp>
      <p:sp>
        <p:nvSpPr>
          <p:cNvPr id="4" name="Retângulo Arredondado 3"/>
          <p:cNvSpPr/>
          <p:nvPr/>
        </p:nvSpPr>
        <p:spPr>
          <a:xfrm>
            <a:off x="-304800" y="2164694"/>
            <a:ext cx="6120000" cy="612000"/>
          </a:xfrm>
          <a:prstGeom prst="roundRect">
            <a:avLst/>
          </a:prstGeom>
          <a:solidFill>
            <a:srgbClr val="0C6BAF"/>
          </a:solidFill>
        </p:spPr>
        <p:txBody>
          <a:bodyPr wrap="square" anchor="ctr">
            <a:noAutofit/>
          </a:bodyPr>
          <a:lstStyle/>
          <a:p>
            <a:pPr marL="901700" lvl="3" algn="just">
              <a:spcBef>
                <a:spcPts val="1200"/>
              </a:spcBef>
              <a:spcAft>
                <a:spcPts val="600"/>
              </a:spcAft>
            </a:pPr>
            <a:r>
              <a:rPr lang="pt-BR" sz="1400" b="1" dirty="0">
                <a:solidFill>
                  <a:schemeClr val="bg1"/>
                </a:solidFill>
                <a:latin typeface="Roboto"/>
              </a:rPr>
              <a:t>Modelo de negócio exclusivo da Evolução Compressores, nascido e desenvolvido em nossa empresa.</a:t>
            </a:r>
          </a:p>
        </p:txBody>
      </p:sp>
      <p:sp>
        <p:nvSpPr>
          <p:cNvPr id="5" name="Retângulo Arredondado 4"/>
          <p:cNvSpPr/>
          <p:nvPr/>
        </p:nvSpPr>
        <p:spPr>
          <a:xfrm>
            <a:off x="-304800" y="3105150"/>
            <a:ext cx="7200000" cy="612000"/>
          </a:xfrm>
          <a:prstGeom prst="roundRect">
            <a:avLst/>
          </a:prstGeom>
          <a:solidFill>
            <a:srgbClr val="0C6BAF"/>
          </a:solidFill>
        </p:spPr>
        <p:txBody>
          <a:bodyPr wrap="square" anchor="ctr">
            <a:noAutofit/>
          </a:bodyPr>
          <a:lstStyle/>
          <a:p>
            <a:pPr marL="901700" lvl="3" algn="just">
              <a:spcBef>
                <a:spcPts val="1200"/>
              </a:spcBef>
              <a:spcAft>
                <a:spcPts val="600"/>
              </a:spcAft>
            </a:pPr>
            <a:r>
              <a:rPr lang="pt-BR" sz="1400" b="1" dirty="0">
                <a:solidFill>
                  <a:schemeClr val="bg1"/>
                </a:solidFill>
                <a:latin typeface="Roboto"/>
              </a:rPr>
              <a:t>Vistoria completa e personalizada em toda a planta pneumática, desde a geração até o ponto de uso.</a:t>
            </a:r>
          </a:p>
        </p:txBody>
      </p:sp>
    </p:spTree>
    <p:extLst>
      <p:ext uri="{BB962C8B-B14F-4D97-AF65-F5344CB8AC3E}">
        <p14:creationId xmlns:p14="http://schemas.microsoft.com/office/powerpoint/2010/main" val="59539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0" y="4090200"/>
            <a:ext cx="9144000" cy="6913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anchor="ctr">
            <a:noAutofit/>
          </a:bodyPr>
          <a:lstStyle>
            <a:lvl1pPr>
              <a:defRPr sz="2800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 defTabSz="914400"/>
            <a:r>
              <a:rPr lang="pt-BR" sz="2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POR QUE ESCOLHER A				  ?</a:t>
            </a:r>
            <a:endParaRPr lang="pt-BR" sz="2400" b="1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object 14"/>
          <p:cNvSpPr>
            <a:spLocks noChangeAspect="1"/>
          </p:cNvSpPr>
          <p:nvPr/>
        </p:nvSpPr>
        <p:spPr>
          <a:xfrm>
            <a:off x="4901621" y="4087033"/>
            <a:ext cx="2530539" cy="694517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372"/>
          </a:p>
        </p:txBody>
      </p:sp>
      <p:sp>
        <p:nvSpPr>
          <p:cNvPr id="23" name="Espaço Reservado para Texto 2"/>
          <p:cNvSpPr txBox="1">
            <a:spLocks/>
          </p:cNvSpPr>
          <p:nvPr/>
        </p:nvSpPr>
        <p:spPr>
          <a:xfrm>
            <a:off x="3222000" y="2800350"/>
            <a:ext cx="2700000" cy="900000"/>
          </a:xfrm>
          <a:prstGeom prst="roundRect">
            <a:avLst/>
          </a:prstGeom>
          <a:solidFill>
            <a:srgbClr val="0C6BAF"/>
          </a:solidFill>
          <a:ln>
            <a:solidFill>
              <a:schemeClr val="bg1"/>
            </a:solidFill>
          </a:ln>
        </p:spPr>
        <p:txBody>
          <a:bodyPr wrap="square" lIns="0" tIns="0" rIns="0" bIns="0" anchor="ctr">
            <a:noAutofit/>
          </a:bodyPr>
          <a:lstStyle>
            <a:defPPr>
              <a:defRPr lang="pt-BR"/>
            </a:defPPr>
            <a:lvl1pPr algn="ctr" defTabSz="9144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1200" b="1" i="0" kern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r>
              <a:rPr lang="pt-BR" dirty="0" smtClean="0"/>
              <a:t>Relatórios detalhados dos pontos de vazamentos e racionalizações</a:t>
            </a:r>
            <a:endParaRPr lang="pt-BR" dirty="0"/>
          </a:p>
        </p:txBody>
      </p:sp>
      <p:sp>
        <p:nvSpPr>
          <p:cNvPr id="34" name="Espaço Reservado para Texto 2"/>
          <p:cNvSpPr txBox="1">
            <a:spLocks/>
          </p:cNvSpPr>
          <p:nvPr/>
        </p:nvSpPr>
        <p:spPr>
          <a:xfrm>
            <a:off x="271800" y="2800349"/>
            <a:ext cx="2700000" cy="900000"/>
          </a:xfrm>
          <a:prstGeom prst="roundRect">
            <a:avLst/>
          </a:prstGeom>
          <a:solidFill>
            <a:srgbClr val="0C6BAF"/>
          </a:solidFill>
          <a:ln>
            <a:solidFill>
              <a:schemeClr val="bg1"/>
            </a:solidFill>
          </a:ln>
        </p:spPr>
        <p:txBody>
          <a:bodyPr wrap="square" lIns="0" tIns="0" rIns="0" bIns="0" anchor="ctr">
            <a:noAutofit/>
          </a:bodyPr>
          <a:lstStyle>
            <a:defPPr>
              <a:defRPr lang="pt-BR"/>
            </a:defPPr>
            <a:lvl1pPr algn="ctr" defTabSz="9144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1200" b="1" i="0" kern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r>
              <a:rPr lang="pt-BR" dirty="0" smtClean="0"/>
              <a:t>Mais de 50 projetos executados e mais de 7 anos de experiência</a:t>
            </a:r>
            <a:endParaRPr lang="pt-BR" dirty="0"/>
          </a:p>
        </p:txBody>
      </p:sp>
      <p:sp>
        <p:nvSpPr>
          <p:cNvPr id="38" name="Espaço Reservado para Texto 2"/>
          <p:cNvSpPr txBox="1">
            <a:spLocks/>
          </p:cNvSpPr>
          <p:nvPr/>
        </p:nvSpPr>
        <p:spPr>
          <a:xfrm>
            <a:off x="3218414" y="294660"/>
            <a:ext cx="2700000" cy="900000"/>
          </a:xfrm>
          <a:prstGeom prst="roundRect">
            <a:avLst/>
          </a:prstGeom>
          <a:solidFill>
            <a:srgbClr val="0C6BAF"/>
          </a:solidFill>
          <a:ln>
            <a:solidFill>
              <a:schemeClr val="bg1"/>
            </a:solidFill>
          </a:ln>
        </p:spPr>
        <p:txBody>
          <a:bodyPr wrap="square" lIns="0" tIns="0" rIns="0" bIns="0" anchor="ctr">
            <a:noAutofit/>
          </a:bodyPr>
          <a:lstStyle>
            <a:defPPr>
              <a:defRPr lang="pt-BR"/>
            </a:defPPr>
            <a:lvl1pPr algn="ctr" defTabSz="9144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1200" b="1" i="0" kern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r>
              <a:rPr lang="pt-BR" dirty="0" smtClean="0"/>
              <a:t>Projetos personalizados conforme necessidades de cada cliente</a:t>
            </a:r>
            <a:endParaRPr lang="pt-BR" dirty="0"/>
          </a:p>
        </p:txBody>
      </p:sp>
      <p:sp>
        <p:nvSpPr>
          <p:cNvPr id="41" name="Espaço Reservado para Texto 2"/>
          <p:cNvSpPr txBox="1">
            <a:spLocks/>
          </p:cNvSpPr>
          <p:nvPr/>
        </p:nvSpPr>
        <p:spPr>
          <a:xfrm>
            <a:off x="1458600" y="1529793"/>
            <a:ext cx="6226800" cy="9320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C6BAF"/>
            </a:solidFill>
          </a:ln>
        </p:spPr>
        <p:txBody>
          <a:bodyPr wrap="square" lIns="0" tIns="0" rIns="0" bIns="0" anchor="ctr">
            <a:noAutofit/>
          </a:bodyPr>
          <a:lstStyle>
            <a:defPPr>
              <a:defRPr lang="pt-BR"/>
            </a:defPPr>
            <a:lvl1pPr algn="ctr" defTabSz="9144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1200" b="1" i="0" kern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1600" dirty="0" smtClean="0">
                <a:solidFill>
                  <a:srgbClr val="0C6BAF"/>
                </a:solidFill>
              </a:rPr>
              <a:t>Não temos concorrência!</a:t>
            </a:r>
          </a:p>
          <a:p>
            <a:pPr>
              <a:lnSpc>
                <a:spcPct val="100000"/>
              </a:lnSpc>
            </a:pPr>
            <a:r>
              <a:rPr lang="pt-BR" sz="1600" dirty="0" smtClean="0">
                <a:solidFill>
                  <a:srgbClr val="0C6BAF"/>
                </a:solidFill>
              </a:rPr>
              <a:t>Somos a empresa mais preparada para esse tipo de serviço!</a:t>
            </a:r>
            <a:endParaRPr lang="pt-BR" sz="1600" dirty="0">
              <a:solidFill>
                <a:srgbClr val="0C6BAF"/>
              </a:solidFill>
            </a:endParaRPr>
          </a:p>
        </p:txBody>
      </p:sp>
      <p:sp>
        <p:nvSpPr>
          <p:cNvPr id="43" name="Espaço Reservado para Texto 2"/>
          <p:cNvSpPr txBox="1">
            <a:spLocks/>
          </p:cNvSpPr>
          <p:nvPr/>
        </p:nvSpPr>
        <p:spPr>
          <a:xfrm>
            <a:off x="6172200" y="2802528"/>
            <a:ext cx="2700000" cy="900000"/>
          </a:xfrm>
          <a:prstGeom prst="roundRect">
            <a:avLst/>
          </a:prstGeom>
          <a:solidFill>
            <a:srgbClr val="0C6BAF"/>
          </a:solidFill>
          <a:ln>
            <a:solidFill>
              <a:schemeClr val="bg1"/>
            </a:solidFill>
          </a:ln>
        </p:spPr>
        <p:txBody>
          <a:bodyPr wrap="square" lIns="0" tIns="0" rIns="0" bIns="0" anchor="ctr">
            <a:noAutofit/>
          </a:bodyPr>
          <a:lstStyle>
            <a:defPPr>
              <a:defRPr lang="pt-BR"/>
            </a:defPPr>
            <a:lvl1pPr algn="ctr" defTabSz="9144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1200" b="1" i="0" kern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r>
              <a:rPr lang="pt-BR" dirty="0" smtClean="0"/>
              <a:t>Possibilidade de planos com mensalidade ou projetos únicos</a:t>
            </a:r>
            <a:endParaRPr lang="pt-BR" dirty="0"/>
          </a:p>
        </p:txBody>
      </p:sp>
      <p:sp>
        <p:nvSpPr>
          <p:cNvPr id="46" name="Espaço Reservado para Texto 2"/>
          <p:cNvSpPr txBox="1">
            <a:spLocks/>
          </p:cNvSpPr>
          <p:nvPr/>
        </p:nvSpPr>
        <p:spPr>
          <a:xfrm>
            <a:off x="6172200" y="291300"/>
            <a:ext cx="2700000" cy="900000"/>
          </a:xfrm>
          <a:prstGeom prst="roundRect">
            <a:avLst/>
          </a:prstGeom>
          <a:solidFill>
            <a:srgbClr val="0C6BAF"/>
          </a:solidFill>
          <a:ln>
            <a:solidFill>
              <a:schemeClr val="bg1"/>
            </a:solidFill>
          </a:ln>
        </p:spPr>
        <p:txBody>
          <a:bodyPr wrap="square" lIns="0" tIns="0" rIns="0" bIns="0" anchor="ctr">
            <a:noAutofit/>
          </a:bodyPr>
          <a:lstStyle>
            <a:defPPr>
              <a:defRPr lang="pt-BR"/>
            </a:defPPr>
            <a:lvl1pPr algn="ctr" defTabSz="9144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1200" b="1" i="0" kern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r>
              <a:rPr lang="pt-BR" dirty="0"/>
              <a:t>Compromisso com a redução do consumo de ar comprimido</a:t>
            </a:r>
          </a:p>
        </p:txBody>
      </p:sp>
      <p:sp>
        <p:nvSpPr>
          <p:cNvPr id="10" name="Espaço Reservado para Texto 2"/>
          <p:cNvSpPr txBox="1">
            <a:spLocks/>
          </p:cNvSpPr>
          <p:nvPr/>
        </p:nvSpPr>
        <p:spPr>
          <a:xfrm>
            <a:off x="271800" y="291300"/>
            <a:ext cx="2700000" cy="900000"/>
          </a:xfrm>
          <a:prstGeom prst="roundRect">
            <a:avLst/>
          </a:prstGeom>
          <a:solidFill>
            <a:srgbClr val="0C6BAF"/>
          </a:solidFill>
          <a:ln>
            <a:solidFill>
              <a:schemeClr val="bg1"/>
            </a:solidFill>
          </a:ln>
        </p:spPr>
        <p:txBody>
          <a:bodyPr wrap="square" lIns="0" tIns="0" rIns="0" bIns="0" anchor="ctr">
            <a:noAutofit/>
          </a:bodyPr>
          <a:lstStyle>
            <a:defPPr>
              <a:defRPr lang="pt-BR"/>
            </a:defPPr>
            <a:lvl1pPr algn="ctr" defTabSz="9144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 sz="1200" b="1" i="0" kern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r>
              <a:rPr lang="pt-BR" dirty="0" smtClean="0"/>
              <a:t>Setor de engenharia dedicado aos projetos de eficiência energética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075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4" grpId="0" animBg="1"/>
      <p:bldP spid="38" grpId="0" animBg="1"/>
      <p:bldP spid="41" grpId="0" animBg="1"/>
      <p:bldP spid="43" grpId="0" animBg="1"/>
      <p:bldP spid="46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/>
          <p:cNvSpPr txBox="1">
            <a:spLocks/>
          </p:cNvSpPr>
          <p:nvPr/>
        </p:nvSpPr>
        <p:spPr>
          <a:xfrm>
            <a:off x="0" y="971550"/>
            <a:ext cx="91440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 defTabSz="914400"/>
            <a:r>
              <a:rPr lang="pt-BR" sz="2000" b="1" kern="0" dirty="0" smtClean="0"/>
              <a:t>PROCESSO PADRONIZADO DE EFICIÊNCIA ENERGÉTICA</a:t>
            </a:r>
            <a:endParaRPr lang="pt-BR" sz="2000" b="1" kern="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01628" y="2990006"/>
            <a:ext cx="1210596" cy="944041"/>
          </a:xfrm>
          <a:prstGeom prst="rect">
            <a:avLst/>
          </a:prstGeom>
        </p:spPr>
      </p:pic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21482910"/>
              </p:ext>
            </p:extLst>
          </p:nvPr>
        </p:nvGraphicFramePr>
        <p:xfrm>
          <a:off x="342900" y="1352550"/>
          <a:ext cx="8458200" cy="12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Relatórios Controle Interno — Câmara Municipal de Juína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30031" y="2952691"/>
            <a:ext cx="1278103" cy="99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m para eficiencia energétic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5296" y="3527744"/>
            <a:ext cx="1128838" cy="121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D 500 ultradźwiękowy wykrywacz nieszczelności z trąbką akustyczną,  zintegrowanym aparatem, dodatkowym wejściem dla czujników zewn., 100  etykietami oznaczeń miejsca wycieku | Verv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1383" y="3470528"/>
            <a:ext cx="1041439" cy="13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188" y="2868026"/>
            <a:ext cx="903636" cy="1188000"/>
          </a:xfrm>
          <a:prstGeom prst="rect">
            <a:avLst/>
          </a:prstGeom>
        </p:spPr>
      </p:pic>
      <p:pic>
        <p:nvPicPr>
          <p:cNvPr id="2" name="Picture 4" descr="Seminário - ícones de educação gráti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1909" y="3577950"/>
            <a:ext cx="1188000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Arredondado 2"/>
          <p:cNvSpPr/>
          <p:nvPr/>
        </p:nvSpPr>
        <p:spPr>
          <a:xfrm>
            <a:off x="457200" y="2731950"/>
            <a:ext cx="1296000" cy="1440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Arredondado 11"/>
          <p:cNvSpPr/>
          <p:nvPr/>
        </p:nvSpPr>
        <p:spPr>
          <a:xfrm>
            <a:off x="7391715" y="3417750"/>
            <a:ext cx="1296000" cy="1440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/>
          <p:cNvSpPr/>
          <p:nvPr/>
        </p:nvSpPr>
        <p:spPr>
          <a:xfrm>
            <a:off x="6004812" y="2731950"/>
            <a:ext cx="1296000" cy="1440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Arredondado 13"/>
          <p:cNvSpPr/>
          <p:nvPr/>
        </p:nvSpPr>
        <p:spPr>
          <a:xfrm>
            <a:off x="4617909" y="3417750"/>
            <a:ext cx="1296000" cy="1440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Arredondado 14"/>
          <p:cNvSpPr/>
          <p:nvPr/>
        </p:nvSpPr>
        <p:spPr>
          <a:xfrm>
            <a:off x="3231006" y="2731950"/>
            <a:ext cx="1296000" cy="1440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Arredondado 15"/>
          <p:cNvSpPr/>
          <p:nvPr/>
        </p:nvSpPr>
        <p:spPr>
          <a:xfrm>
            <a:off x="1844103" y="3417750"/>
            <a:ext cx="1296000" cy="14400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/>
          <p:cNvCxnSpPr>
            <a:stCxn id="3" idx="0"/>
          </p:cNvCxnSpPr>
          <p:nvPr/>
        </p:nvCxnSpPr>
        <p:spPr>
          <a:xfrm flipV="1">
            <a:off x="1105200" y="2194650"/>
            <a:ext cx="0" cy="53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>
            <a:stCxn id="16" idx="0"/>
          </p:cNvCxnSpPr>
          <p:nvPr/>
        </p:nvCxnSpPr>
        <p:spPr>
          <a:xfrm flipH="1" flipV="1">
            <a:off x="2492102" y="2194650"/>
            <a:ext cx="1" cy="122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>
            <a:stCxn id="15" idx="0"/>
          </p:cNvCxnSpPr>
          <p:nvPr/>
        </p:nvCxnSpPr>
        <p:spPr>
          <a:xfrm flipV="1">
            <a:off x="3879006" y="2194650"/>
            <a:ext cx="0" cy="53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>
            <a:stCxn id="14" idx="0"/>
          </p:cNvCxnSpPr>
          <p:nvPr/>
        </p:nvCxnSpPr>
        <p:spPr>
          <a:xfrm flipV="1">
            <a:off x="5265909" y="2194650"/>
            <a:ext cx="0" cy="122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>
            <a:stCxn id="13" idx="0"/>
          </p:cNvCxnSpPr>
          <p:nvPr/>
        </p:nvCxnSpPr>
        <p:spPr>
          <a:xfrm flipV="1">
            <a:off x="6652812" y="2194650"/>
            <a:ext cx="0" cy="53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>
            <a:stCxn id="12" idx="0"/>
          </p:cNvCxnSpPr>
          <p:nvPr/>
        </p:nvCxnSpPr>
        <p:spPr>
          <a:xfrm flipV="1">
            <a:off x="8039715" y="2194650"/>
            <a:ext cx="0" cy="122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84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4F0024-EFD7-4005-905D-70D15DE937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50" fill="hold"/>
                                        <p:tgtEl>
                                          <p:spTgt spid="4">
                                            <p:graphicEl>
                                              <a:dgm id="{294F0024-EFD7-4005-905D-70D15DE937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50" fill="hold"/>
                                        <p:tgtEl>
                                          <p:spTgt spid="4">
                                            <p:graphicEl>
                                              <a:dgm id="{294F0024-EFD7-4005-905D-70D15DE937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424856-9017-41DD-8719-7A3D2FFAE4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50" fill="hold"/>
                                        <p:tgtEl>
                                          <p:spTgt spid="4">
                                            <p:graphicEl>
                                              <a:dgm id="{7B424856-9017-41DD-8719-7A3D2FFAE4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50" fill="hold"/>
                                        <p:tgtEl>
                                          <p:spTgt spid="4">
                                            <p:graphicEl>
                                              <a:dgm id="{7B424856-9017-41DD-8719-7A3D2FFAE4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F721EC-BCB5-499F-8741-888E6FC64F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50" fill="hold"/>
                                        <p:tgtEl>
                                          <p:spTgt spid="4">
                                            <p:graphicEl>
                                              <a:dgm id="{8DF721EC-BCB5-499F-8741-888E6FC64F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50" fill="hold"/>
                                        <p:tgtEl>
                                          <p:spTgt spid="4">
                                            <p:graphicEl>
                                              <a:dgm id="{8DF721EC-BCB5-499F-8741-888E6FC64F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08E9B8-5939-4A93-A6E6-AF68B454C5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50" fill="hold"/>
                                        <p:tgtEl>
                                          <p:spTgt spid="4">
                                            <p:graphicEl>
                                              <a:dgm id="{0A08E9B8-5939-4A93-A6E6-AF68B454C5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50" fill="hold"/>
                                        <p:tgtEl>
                                          <p:spTgt spid="4">
                                            <p:graphicEl>
                                              <a:dgm id="{0A08E9B8-5939-4A93-A6E6-AF68B454C5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076FF3-B1C8-4EE0-BA60-77BE6E0861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50" fill="hold"/>
                                        <p:tgtEl>
                                          <p:spTgt spid="4">
                                            <p:graphicEl>
                                              <a:dgm id="{95076FF3-B1C8-4EE0-BA60-77BE6E0861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50" fill="hold"/>
                                        <p:tgtEl>
                                          <p:spTgt spid="4">
                                            <p:graphicEl>
                                              <a:dgm id="{95076FF3-B1C8-4EE0-BA60-77BE6E0861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4919C0-A920-41B1-97D1-FD1E77D2A5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50" fill="hold"/>
                                        <p:tgtEl>
                                          <p:spTgt spid="4">
                                            <p:graphicEl>
                                              <a:dgm id="{8D4919C0-A920-41B1-97D1-FD1E77D2A5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50" fill="hold"/>
                                        <p:tgtEl>
                                          <p:spTgt spid="4">
                                            <p:graphicEl>
                                              <a:dgm id="{8D4919C0-A920-41B1-97D1-FD1E77D2A5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3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tângulo 70"/>
          <p:cNvSpPr>
            <a:spLocks noChangeAspect="1"/>
          </p:cNvSpPr>
          <p:nvPr/>
        </p:nvSpPr>
        <p:spPr>
          <a:xfrm>
            <a:off x="200736" y="1376322"/>
            <a:ext cx="8638464" cy="35066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0" y="971550"/>
            <a:ext cx="91440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 defTabSz="914400"/>
            <a:r>
              <a:rPr lang="pt-BR" sz="2000" b="1" kern="0" dirty="0" smtClean="0"/>
              <a:t>ALGUNS CASES DE SUCESSO</a:t>
            </a:r>
            <a:endParaRPr lang="pt-BR" sz="2000" b="1" kern="0" dirty="0">
              <a:solidFill>
                <a:srgbClr val="FF0000"/>
              </a:solidFill>
            </a:endParaRPr>
          </a:p>
        </p:txBody>
      </p:sp>
      <p:pic>
        <p:nvPicPr>
          <p:cNvPr id="73" name="Picture 2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39" b="20065"/>
          <a:stretch/>
        </p:blipFill>
        <p:spPr bwMode="auto">
          <a:xfrm>
            <a:off x="1847480" y="4388665"/>
            <a:ext cx="115099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4" name="Picture 25"/>
          <p:cNvPicPr>
            <a:picLocks noChangeAspect="1" noChangeArrowheads="1"/>
          </p:cNvPicPr>
          <p:nvPr/>
        </p:nvPicPr>
        <p:blipFill rotWithShape="1">
          <a:blip r:embed="rId3"/>
          <a:srcRect/>
          <a:stretch/>
        </p:blipFill>
        <p:spPr bwMode="auto">
          <a:xfrm>
            <a:off x="4400036" y="1515751"/>
            <a:ext cx="1252625" cy="22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" name="Picture 2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91" r="24652"/>
          <a:stretch/>
        </p:blipFill>
        <p:spPr bwMode="auto">
          <a:xfrm>
            <a:off x="5726487" y="2919707"/>
            <a:ext cx="457201" cy="506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" name="Picture 2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82" r="15227"/>
          <a:stretch/>
        </p:blipFill>
        <p:spPr bwMode="auto">
          <a:xfrm>
            <a:off x="3092598" y="2084700"/>
            <a:ext cx="762001" cy="46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" name="Picture 11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01" b="25871"/>
          <a:stretch/>
        </p:blipFill>
        <p:spPr bwMode="auto">
          <a:xfrm>
            <a:off x="4905435" y="4344581"/>
            <a:ext cx="1321519" cy="436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284" y="1548372"/>
            <a:ext cx="1109302" cy="18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2336" y="1489878"/>
            <a:ext cx="905625" cy="304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7711" y="1502704"/>
            <a:ext cx="1020501" cy="27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2275" y="3822696"/>
            <a:ext cx="1258060" cy="21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6481" y="2164444"/>
            <a:ext cx="1007117" cy="30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2098" y="2137677"/>
            <a:ext cx="651336" cy="356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8591" y="3804851"/>
            <a:ext cx="1124224" cy="249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801" y="3788522"/>
            <a:ext cx="1451218" cy="282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" name="Picture 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117" y="2075778"/>
            <a:ext cx="716023" cy="480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" name="Picture 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0640" y="2056459"/>
            <a:ext cx="543458" cy="51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4" name="Picture 2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1931" y="2069989"/>
            <a:ext cx="656363" cy="49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" name="Imagem 9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1071" y="3744819"/>
            <a:ext cx="744089" cy="369893"/>
          </a:xfrm>
          <a:prstGeom prst="rect">
            <a:avLst/>
          </a:prstGeom>
        </p:spPr>
      </p:pic>
      <p:pic>
        <p:nvPicPr>
          <p:cNvPr id="96" name="Imagem 9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00" y="3060547"/>
            <a:ext cx="945143" cy="224666"/>
          </a:xfrm>
          <a:prstGeom prst="rect">
            <a:avLst/>
          </a:prstGeom>
        </p:spPr>
      </p:pic>
      <p:pic>
        <p:nvPicPr>
          <p:cNvPr id="97" name="Imagem 9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9551" y="2955033"/>
            <a:ext cx="651578" cy="435694"/>
          </a:xfrm>
          <a:prstGeom prst="rect">
            <a:avLst/>
          </a:prstGeom>
        </p:spPr>
      </p:pic>
      <p:pic>
        <p:nvPicPr>
          <p:cNvPr id="98" name="Imagem 9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8101" y="2910195"/>
            <a:ext cx="512451" cy="525370"/>
          </a:xfrm>
          <a:prstGeom prst="rect">
            <a:avLst/>
          </a:prstGeom>
        </p:spPr>
      </p:pic>
      <p:pic>
        <p:nvPicPr>
          <p:cNvPr id="99" name="Imagem 9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192" y="4484734"/>
            <a:ext cx="1079186" cy="265063"/>
          </a:xfrm>
          <a:prstGeom prst="rect">
            <a:avLst/>
          </a:prstGeom>
        </p:spPr>
      </p:pic>
      <p:pic>
        <p:nvPicPr>
          <p:cNvPr id="100" name="Picture 16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204" b="32319"/>
          <a:stretch/>
        </p:blipFill>
        <p:spPr bwMode="auto">
          <a:xfrm>
            <a:off x="6359046" y="2990864"/>
            <a:ext cx="856993" cy="364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1" name="Imagem 100"/>
          <p:cNvPicPr>
            <a:picLocks noChangeAspect="1"/>
          </p:cNvPicPr>
          <p:nvPr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5910" y="2973505"/>
            <a:ext cx="753196" cy="398751"/>
          </a:xfrm>
          <a:prstGeom prst="rect">
            <a:avLst/>
          </a:prstGeom>
        </p:spPr>
      </p:pic>
      <p:pic>
        <p:nvPicPr>
          <p:cNvPr id="129" name="Imagem 128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7816" y="1497982"/>
            <a:ext cx="1441337" cy="288268"/>
          </a:xfrm>
          <a:prstGeom prst="rect">
            <a:avLst/>
          </a:prstGeom>
        </p:spPr>
      </p:pic>
      <p:pic>
        <p:nvPicPr>
          <p:cNvPr id="132" name="Picture 6" descr="Header logo">
            <a:extLst>
              <a:ext uri="{FF2B5EF4-FFF2-40B4-BE49-F238E27FC236}">
                <a16:creationId xmlns:a16="http://schemas.microsoft.com/office/drawing/2014/main" id="{06D791C7-C044-4BA8-A9CA-89BB34B00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24833" y="3812401"/>
            <a:ext cx="1441335" cy="23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8" descr="Tigre | akquinet HKS Brasil">
            <a:extLst>
              <a:ext uri="{FF2B5EF4-FFF2-40B4-BE49-F238E27FC236}">
                <a16:creationId xmlns:a16="http://schemas.microsoft.com/office/drawing/2014/main" id="{9C234EE5-970B-48EB-ACAF-041FCCC0F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96617" y="4449777"/>
            <a:ext cx="1042872" cy="33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Krona - Tubos e Conexões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43" y="2064125"/>
            <a:ext cx="780674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ntex | Duchas e Torneiras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3" b="26372"/>
          <a:stretch/>
        </p:blipFill>
        <p:spPr bwMode="auto">
          <a:xfrm>
            <a:off x="3807962" y="1489716"/>
            <a:ext cx="118899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ercules Motores Elétricos - Comschool"/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0" b="36800"/>
          <a:stretch/>
        </p:blipFill>
        <p:spPr bwMode="auto">
          <a:xfrm>
            <a:off x="5693416" y="3757841"/>
            <a:ext cx="1343161" cy="34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I Etiquetas | LinkedIn"/>
          <p:cNvPicPr>
            <a:picLocks noChangeAspect="1" noChangeArrowheads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80" r="21660"/>
          <a:stretch/>
        </p:blipFill>
        <p:spPr bwMode="auto">
          <a:xfrm>
            <a:off x="5146702" y="1450844"/>
            <a:ext cx="401613" cy="38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dízio Fixo Placa 62 PFE 400KG MADEMIL - Corremol"/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 b="34000"/>
          <a:stretch/>
        </p:blipFill>
        <p:spPr bwMode="auto">
          <a:xfrm>
            <a:off x="366943" y="4421421"/>
            <a:ext cx="1335299" cy="39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ssistência Técnica Autorizada Britânia em Teresina (PI)"/>
          <p:cNvPicPr>
            <a:picLocks noChangeAspect="1" noChangeArrowheads="1"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16" b="30079"/>
          <a:stretch/>
        </p:blipFill>
        <p:spPr bwMode="auto">
          <a:xfrm>
            <a:off x="4083099" y="2142888"/>
            <a:ext cx="1574882" cy="34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UDATI - MDF - Mercoplac"/>
          <p:cNvPicPr>
            <a:picLocks noChangeAspect="1" noChangeArrowheads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4" b="31556"/>
          <a:stretch/>
        </p:blipFill>
        <p:spPr bwMode="auto">
          <a:xfrm>
            <a:off x="5698065" y="1498116"/>
            <a:ext cx="1479998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rodutos | Corte e Soldadura por Ultrassons | Frezite® Woodworking Tools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709" y="4463699"/>
            <a:ext cx="1616488" cy="30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onteúdo Sincol: Minimalismo e cores em detalhes - Revista PROJETO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464" y="2961278"/>
            <a:ext cx="1659729" cy="42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KARSTEN - Texbrasil"/>
          <p:cNvPicPr>
            <a:picLocks noChangeAspect="1" noChangeArrowheads="1"/>
          </p:cNvPicPr>
          <p:nvPr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" t="41000" r="5053" b="40333"/>
          <a:stretch/>
        </p:blipFill>
        <p:spPr bwMode="auto">
          <a:xfrm>
            <a:off x="7391400" y="3032142"/>
            <a:ext cx="1371600" cy="28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91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502" y="2257846"/>
            <a:ext cx="288000" cy="288000"/>
          </a:xfrm>
          <a:prstGeom prst="rect">
            <a:avLst/>
          </a:prstGeom>
        </p:spPr>
      </p:pic>
      <p:pic>
        <p:nvPicPr>
          <p:cNvPr id="14" name="Imagem 13" descr="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09" y="1845826"/>
            <a:ext cx="288000" cy="28800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1371600" y="1814062"/>
            <a:ext cx="7534012" cy="351528"/>
          </a:xfrm>
          <a:prstGeom prst="rect">
            <a:avLst/>
          </a:prstGeom>
        </p:spPr>
        <p:txBody>
          <a:bodyPr wrap="square" lIns="104287" tIns="52144" rIns="104287" bIns="52144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dos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Suíços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17.210  – Costa e Silva | Joinville/SC - CEP: 89220-801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371600" y="2220222"/>
            <a:ext cx="4495800" cy="351528"/>
          </a:xfrm>
          <a:prstGeom prst="rect">
            <a:avLst/>
          </a:prstGeom>
        </p:spPr>
        <p:txBody>
          <a:bodyPr wrap="square" lIns="104287" tIns="52144" rIns="104287" bIns="52144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(47) 3455-0337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Imagem 16" descr="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372" y="3394281"/>
            <a:ext cx="288000" cy="288000"/>
          </a:xfrm>
          <a:prstGeom prst="rect">
            <a:avLst/>
          </a:prstGeom>
        </p:spPr>
      </p:pic>
      <p:pic>
        <p:nvPicPr>
          <p:cNvPr id="18" name="Imagem 17" descr="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09" y="2984514"/>
            <a:ext cx="288000" cy="288000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1373025" y="2952750"/>
            <a:ext cx="6189192" cy="351528"/>
          </a:xfrm>
          <a:prstGeom prst="rect">
            <a:avLst/>
          </a:prstGeom>
        </p:spPr>
        <p:txBody>
          <a:bodyPr wrap="square" lIns="104287" tIns="52144" rIns="104287" bIns="52144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Pedro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Robl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13 – Colonial | São Bento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Sul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/SC - CEP: 89220-801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1373025" y="3362517"/>
            <a:ext cx="4495800" cy="351528"/>
          </a:xfrm>
          <a:prstGeom prst="rect">
            <a:avLst/>
          </a:prstGeom>
        </p:spPr>
        <p:txBody>
          <a:bodyPr wrap="square" lIns="104287" tIns="52144" rIns="104287" bIns="52144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(47) 3635-0222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1" name="Imagem 20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7977" y="3872566"/>
            <a:ext cx="2003481" cy="692302"/>
          </a:xfrm>
          <a:prstGeom prst="rect">
            <a:avLst/>
          </a:prstGeom>
        </p:spPr>
      </p:pic>
      <p:sp>
        <p:nvSpPr>
          <p:cNvPr id="27" name="Título 1"/>
          <p:cNvSpPr txBox="1">
            <a:spLocks/>
          </p:cNvSpPr>
          <p:nvPr/>
        </p:nvSpPr>
        <p:spPr>
          <a:xfrm>
            <a:off x="1012502" y="971549"/>
            <a:ext cx="502372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defTabSz="914400"/>
            <a:r>
              <a:rPr lang="pt-BR" sz="2000" b="1" kern="0" dirty="0" smtClean="0"/>
              <a:t>ENTRE EM CONTATO E SAIBA MAIS!</a:t>
            </a:r>
            <a:endParaRPr lang="pt-BR" sz="2000" b="1" kern="0" dirty="0"/>
          </a:p>
        </p:txBody>
      </p:sp>
      <p:sp>
        <p:nvSpPr>
          <p:cNvPr id="24" name="Rectangle 11"/>
          <p:cNvSpPr>
            <a:spLocks noChangeArrowheads="1"/>
          </p:cNvSpPr>
          <p:nvPr/>
        </p:nvSpPr>
        <p:spPr bwMode="auto">
          <a:xfrm>
            <a:off x="3880797" y="4101877"/>
            <a:ext cx="2766060" cy="23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t" anchorCtr="0" upright="1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400" b="1">
                <a:solidFill>
                  <a:srgbClr val="000000"/>
                </a:solidFill>
                <a:effectLst/>
                <a:latin typeface="Aharoni"/>
                <a:ea typeface="Aharoni"/>
              </a:rPr>
              <a:t>Conecte-se com a gente!</a:t>
            </a:r>
            <a:endParaRPr lang="pt-BR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5" name="Picture 13">
            <a:hlinkClick r:id="rId6" tooltip="Visite nosso site"/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6262" y="4045997"/>
            <a:ext cx="653415" cy="654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5">
            <a:hlinkClick r:id="rId8"/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6987" y="4366037"/>
            <a:ext cx="370205" cy="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7">
            <a:hlinkClick r:id="rId10"/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007" y="4360322"/>
            <a:ext cx="322580" cy="32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9">
            <a:hlinkClick r:id="rId12"/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3397" y="4360322"/>
            <a:ext cx="322580" cy="32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1">
            <a:hlinkClick r:id="rId14"/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4457" y="4366037"/>
            <a:ext cx="321310" cy="32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3"/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502" y="3912012"/>
            <a:ext cx="1694180" cy="847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Shape 24"/>
          <p:cNvSpPr>
            <a:spLocks/>
          </p:cNvSpPr>
          <p:nvPr/>
        </p:nvSpPr>
        <p:spPr bwMode="auto">
          <a:xfrm>
            <a:off x="2904802" y="4093622"/>
            <a:ext cx="0" cy="532765"/>
          </a:xfrm>
          <a:custGeom>
            <a:avLst/>
            <a:gdLst>
              <a:gd name="T0" fmla="*/ 0 h 533400"/>
              <a:gd name="T1" fmla="*/ 5334 h 533400"/>
              <a:gd name="T2" fmla="*/ 0 60000 65536"/>
              <a:gd name="T3" fmla="*/ 0 60000 65536"/>
              <a:gd name="T4" fmla="*/ 0 h 533400"/>
              <a:gd name="T5" fmla="*/ 533400 h 533400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noFill/>
          <a:ln w="9144">
            <a:solidFill>
              <a:srgbClr val="5C47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pt-BR"/>
          </a:p>
        </p:txBody>
      </p:sp>
      <p:pic>
        <p:nvPicPr>
          <p:cNvPr id="33" name="Picture 26">
            <a:hlinkClick r:id="rId17"/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8002" y="4360322"/>
            <a:ext cx="340995" cy="340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043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22189</TotalTime>
  <Words>330</Words>
  <Application>Microsoft Office PowerPoint</Application>
  <PresentationFormat>Apresentação na tela (16:9)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Aharoni</vt:lpstr>
      <vt:lpstr>Arial</vt:lpstr>
      <vt:lpstr>Calibri</vt:lpstr>
      <vt:lpstr>Roboto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Airtouch-layout-02</dc:title>
  <dc:creator>William</dc:creator>
  <cp:lastModifiedBy>fagulha34@gmail.com</cp:lastModifiedBy>
  <cp:revision>347</cp:revision>
  <dcterms:created xsi:type="dcterms:W3CDTF">2020-09-30T00:43:32Z</dcterms:created>
  <dcterms:modified xsi:type="dcterms:W3CDTF">2022-07-15T18:53:51Z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2020-09-29T00:00:00Z</vt:filetime>
  </property>
  <property fmtid="{D5CDD505-2E9C-101B-9397-08002B2CF9AE}" pid="3" name="Creator">
    <vt:lpwstr>Adobe Illustrator 24.1 (Windows)</vt:lpwstr>
  </property>
  <property fmtid="{D5CDD505-2E9C-101B-9397-08002B2CF9AE}" pid="4" name="LastSaved">
    <vt:filetime>2020-09-30T00:00:00Z</vt:filetime>
  </property>
</Properties>
</file>